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3" r:id="rId7"/>
    <p:sldId id="265" r:id="rId8"/>
    <p:sldId id="266" r:id="rId9"/>
    <p:sldId id="268" r:id="rId10"/>
    <p:sldId id="267" r:id="rId11"/>
    <p:sldId id="271" r:id="rId12"/>
    <p:sldId id="269" r:id="rId13"/>
    <p:sldId id="270" r:id="rId14"/>
    <p:sldId id="273" r:id="rId15"/>
    <p:sldId id="274" r:id="rId16"/>
    <p:sldId id="275" r:id="rId17"/>
    <p:sldId id="259" r:id="rId18"/>
    <p:sldId id="272" r:id="rId19"/>
    <p:sldId id="264"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4" autoAdjust="0"/>
    <p:restoredTop sz="94660"/>
  </p:normalViewPr>
  <p:slideViewPr>
    <p:cSldViewPr snapToGrid="0">
      <p:cViewPr varScale="1">
        <p:scale>
          <a:sx n="89" d="100"/>
          <a:sy n="89" d="100"/>
        </p:scale>
        <p:origin x="22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ro-RO"/>
              <a:t>Faceți clic pentru a edita stilul de titlu coordonator</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ro-RO"/>
              <a:t>Faceți clic pentru a edita stilul de titlu coordonator</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o-RO"/>
              <a:t>Faceţi clic pentru a edita Master stiluri text</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t carte de vizită">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ro-RO"/>
              <a:t>Faceți clic pentru a edita stilul de titlu coordonator</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o-RO"/>
              <a:t>Faceţi clic pentru a edita Master stiluri text</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devărat sau fals">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ro-RO"/>
              <a:t>Faceți clic pentru a edita stilul de titlu coordonator</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o-RO"/>
              <a:t>Faceţi clic pentru a edita Master stiluri text</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nchor="ct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ro-RO"/>
              <a:t>Faceți clic pentru a edita stilul de titlu coordonator</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61BEF0D-F0BB-DE4B-95CE-6DB70DBA9567}" type="datetimeFigureOut">
              <a:rPr lang="en-US" dirty="0"/>
              <a:pPr/>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ro-RO"/>
              <a:t>Faceți clic pentru a edita stilul de titlu coordonator</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3/11/2019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3/11/2019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4A282EE-11C0-4810-8DB2-932CD5D2E7FD}"/>
              </a:ext>
            </a:extLst>
          </p:cNvPr>
          <p:cNvSpPr>
            <a:spLocks noGrp="1"/>
          </p:cNvSpPr>
          <p:nvPr>
            <p:ph type="ctrTitle"/>
          </p:nvPr>
        </p:nvSpPr>
        <p:spPr>
          <a:xfrm>
            <a:off x="1173328" y="1828800"/>
            <a:ext cx="9845343" cy="3200400"/>
          </a:xfrm>
        </p:spPr>
        <p:txBody>
          <a:bodyPr>
            <a:noAutofit/>
          </a:bodyPr>
          <a:lstStyle/>
          <a:p>
            <a:r>
              <a:rPr lang="en-GB" sz="7000" b="1" dirty="0">
                <a:solidFill>
                  <a:schemeClr val="tx1"/>
                </a:solidFill>
              </a:rPr>
              <a:t>1.WHAT IS A STARTUP?</a:t>
            </a:r>
            <a:br>
              <a:rPr lang="en-GB" sz="7000" b="1" dirty="0">
                <a:solidFill>
                  <a:schemeClr val="tx1"/>
                </a:solidFill>
              </a:rPr>
            </a:br>
            <a:endParaRPr lang="ro-RO" sz="7000" b="1" dirty="0">
              <a:solidFill>
                <a:schemeClr val="tx1"/>
              </a:solidFill>
            </a:endParaRPr>
          </a:p>
        </p:txBody>
      </p:sp>
    </p:spTree>
    <p:extLst>
      <p:ext uri="{BB962C8B-B14F-4D97-AF65-F5344CB8AC3E}">
        <p14:creationId xmlns:p14="http://schemas.microsoft.com/office/powerpoint/2010/main" val="616161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E2AA2F2-F162-4CB7-9B06-B3FA9B47F126}"/>
              </a:ext>
            </a:extLst>
          </p:cNvPr>
          <p:cNvSpPr>
            <a:spLocks noGrp="1"/>
          </p:cNvSpPr>
          <p:nvPr>
            <p:ph type="title"/>
          </p:nvPr>
        </p:nvSpPr>
        <p:spPr>
          <a:xfrm>
            <a:off x="-87086" y="0"/>
            <a:ext cx="12279086" cy="6716485"/>
          </a:xfrm>
        </p:spPr>
        <p:txBody>
          <a:bodyPr>
            <a:normAutofit/>
          </a:bodyPr>
          <a:lstStyle/>
          <a:p>
            <a:r>
              <a:rPr lang="en-GB" b="1" u="sng" dirty="0">
                <a:solidFill>
                  <a:schemeClr val="tx1"/>
                </a:solidFill>
              </a:rPr>
              <a:t>VALIDATE YOUR IDEA</a:t>
            </a:r>
            <a:br>
              <a:rPr lang="en-GB" b="1" dirty="0">
                <a:solidFill>
                  <a:schemeClr val="tx1"/>
                </a:solidFill>
              </a:rPr>
            </a:br>
            <a:r>
              <a:rPr lang="en-GB" b="1" dirty="0">
                <a:solidFill>
                  <a:schemeClr val="tx1"/>
                </a:solidFill>
              </a:rPr>
              <a:t>BEFORE YOU START BUILDING ANY PROTOTYPE, YOU SHOULD TEST THE MARKET.</a:t>
            </a:r>
            <a:br>
              <a:rPr lang="en-GB" b="1" dirty="0">
                <a:solidFill>
                  <a:schemeClr val="tx1"/>
                </a:solidFill>
              </a:rPr>
            </a:br>
            <a:br>
              <a:rPr lang="en-GB" b="1" dirty="0">
                <a:solidFill>
                  <a:schemeClr val="tx1"/>
                </a:solidFill>
              </a:rPr>
            </a:br>
            <a:br>
              <a:rPr lang="en-GB" b="1" dirty="0">
                <a:solidFill>
                  <a:schemeClr val="tx1"/>
                </a:solidFill>
              </a:rPr>
            </a:br>
            <a:r>
              <a:rPr lang="en-GB" b="1" dirty="0" err="1">
                <a:solidFill>
                  <a:schemeClr val="tx1"/>
                </a:solidFill>
              </a:rPr>
              <a:t>loTS</a:t>
            </a:r>
            <a:r>
              <a:rPr lang="en-GB" b="1" dirty="0">
                <a:solidFill>
                  <a:schemeClr val="tx1"/>
                </a:solidFill>
              </a:rPr>
              <a:t> OF STARTUPS FAIL BECAUSE THE FOUNDERS HAD NO IDEA WHAT THE CLIENTS WANT OR HOW TO MAKE THEM BELIEVE IN THEIR IDEA. </a:t>
            </a:r>
            <a:endParaRPr lang="ro-RO" b="1" dirty="0">
              <a:solidFill>
                <a:schemeClr val="tx1"/>
              </a:solidFill>
            </a:endParaRPr>
          </a:p>
        </p:txBody>
      </p:sp>
    </p:spTree>
    <p:extLst>
      <p:ext uri="{BB962C8B-B14F-4D97-AF65-F5344CB8AC3E}">
        <p14:creationId xmlns:p14="http://schemas.microsoft.com/office/powerpoint/2010/main" val="173635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DE4F266-39D9-4395-AE88-E27CDC088BBC}"/>
              </a:ext>
            </a:extLst>
          </p:cNvPr>
          <p:cNvSpPr>
            <a:spLocks noGrp="1"/>
          </p:cNvSpPr>
          <p:nvPr>
            <p:ph type="title"/>
          </p:nvPr>
        </p:nvSpPr>
        <p:spPr/>
        <p:txBody>
          <a:bodyPr>
            <a:normAutofit/>
          </a:bodyPr>
          <a:lstStyle/>
          <a:p>
            <a:r>
              <a:rPr lang="en-GB" sz="4400" b="1" u="sng" dirty="0"/>
              <a:t>accept CRITICISM!</a:t>
            </a:r>
            <a:endParaRPr lang="ro-RO" sz="4400" b="1" u="sng" dirty="0"/>
          </a:p>
        </p:txBody>
      </p:sp>
      <p:pic>
        <p:nvPicPr>
          <p:cNvPr id="6146" name="Picture 2" descr="Imagini pentru startup meme">
            <a:extLst>
              <a:ext uri="{FF2B5EF4-FFF2-40B4-BE49-F238E27FC236}">
                <a16:creationId xmlns:a16="http://schemas.microsoft.com/office/drawing/2014/main" id="{0569095E-1DE4-480C-A77E-9B67B82B9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496" y="0"/>
            <a:ext cx="4500562" cy="674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85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7402FB1-E314-4E62-8E4E-908E83772631}"/>
              </a:ext>
            </a:extLst>
          </p:cNvPr>
          <p:cNvSpPr>
            <a:spLocks noGrp="1"/>
          </p:cNvSpPr>
          <p:nvPr>
            <p:ph type="title"/>
          </p:nvPr>
        </p:nvSpPr>
        <p:spPr>
          <a:xfrm>
            <a:off x="0" y="0"/>
            <a:ext cx="12192000" cy="6857999"/>
          </a:xfrm>
        </p:spPr>
        <p:txBody>
          <a:bodyPr>
            <a:normAutofit/>
          </a:bodyPr>
          <a:lstStyle/>
          <a:p>
            <a:r>
              <a:rPr lang="ro-RO" b="1" dirty="0" err="1">
                <a:solidFill>
                  <a:schemeClr val="tx1"/>
                </a:solidFill>
                <a:effectLst/>
              </a:rPr>
              <a:t>You’re</a:t>
            </a:r>
            <a:r>
              <a:rPr lang="ro-RO" b="1" dirty="0">
                <a:solidFill>
                  <a:schemeClr val="tx1"/>
                </a:solidFill>
                <a:effectLst/>
              </a:rPr>
              <a:t> </a:t>
            </a:r>
            <a:r>
              <a:rPr lang="ro-RO" b="1" dirty="0" err="1">
                <a:solidFill>
                  <a:schemeClr val="tx1"/>
                </a:solidFill>
                <a:effectLst/>
              </a:rPr>
              <a:t>not</a:t>
            </a:r>
            <a:r>
              <a:rPr lang="ro-RO" b="1" dirty="0">
                <a:solidFill>
                  <a:schemeClr val="tx1"/>
                </a:solidFill>
                <a:effectLst/>
              </a:rPr>
              <a:t> </a:t>
            </a:r>
            <a:r>
              <a:rPr lang="ro-RO" b="1" dirty="0" err="1">
                <a:solidFill>
                  <a:schemeClr val="tx1"/>
                </a:solidFill>
                <a:effectLst/>
              </a:rPr>
              <a:t>alone</a:t>
            </a:r>
            <a:r>
              <a:rPr lang="ro-RO" b="1" dirty="0">
                <a:solidFill>
                  <a:schemeClr val="tx1"/>
                </a:solidFill>
                <a:effectLst/>
              </a:rPr>
              <a:t>!</a:t>
            </a:r>
            <a:br>
              <a:rPr lang="en-GB" b="1" dirty="0">
                <a:solidFill>
                  <a:schemeClr val="tx1"/>
                </a:solidFill>
                <a:effectLst/>
              </a:rPr>
            </a:br>
            <a:br>
              <a:rPr lang="ro-RO" b="1" dirty="0">
                <a:solidFill>
                  <a:schemeClr val="tx1"/>
                </a:solidFill>
                <a:effectLst/>
              </a:rPr>
            </a:br>
            <a:r>
              <a:rPr lang="ro-RO" b="1" dirty="0" err="1">
                <a:solidFill>
                  <a:schemeClr val="tx1"/>
                </a:solidFill>
                <a:effectLst/>
              </a:rPr>
              <a:t>There’s</a:t>
            </a:r>
            <a:r>
              <a:rPr lang="ro-RO" b="1" dirty="0">
                <a:solidFill>
                  <a:schemeClr val="tx1"/>
                </a:solidFill>
                <a:effectLst/>
              </a:rPr>
              <a:t> a </a:t>
            </a:r>
            <a:r>
              <a:rPr lang="ro-RO" b="1" dirty="0" err="1">
                <a:solidFill>
                  <a:schemeClr val="tx1"/>
                </a:solidFill>
                <a:effectLst/>
              </a:rPr>
              <a:t>good</a:t>
            </a:r>
            <a:r>
              <a:rPr lang="ro-RO" b="1" dirty="0">
                <a:solidFill>
                  <a:schemeClr val="tx1"/>
                </a:solidFill>
                <a:effectLst/>
              </a:rPr>
              <a:t> </a:t>
            </a:r>
            <a:r>
              <a:rPr lang="ro-RO" b="1" dirty="0" err="1">
                <a:solidFill>
                  <a:schemeClr val="tx1"/>
                </a:solidFill>
                <a:effectLst/>
              </a:rPr>
              <a:t>chance</a:t>
            </a:r>
            <a:r>
              <a:rPr lang="ro-RO" b="1" dirty="0">
                <a:solidFill>
                  <a:schemeClr val="tx1"/>
                </a:solidFill>
                <a:effectLst/>
              </a:rPr>
              <a:t> </a:t>
            </a:r>
            <a:r>
              <a:rPr lang="ro-RO" b="1" dirty="0" err="1">
                <a:solidFill>
                  <a:schemeClr val="tx1"/>
                </a:solidFill>
                <a:effectLst/>
              </a:rPr>
              <a:t>that</a:t>
            </a:r>
            <a:r>
              <a:rPr lang="ro-RO" b="1" dirty="0">
                <a:solidFill>
                  <a:schemeClr val="tx1"/>
                </a:solidFill>
                <a:effectLst/>
              </a:rPr>
              <a:t> </a:t>
            </a:r>
            <a:r>
              <a:rPr lang="ro-RO" b="1" dirty="0" err="1">
                <a:solidFill>
                  <a:schemeClr val="tx1"/>
                </a:solidFill>
                <a:effectLst/>
              </a:rPr>
              <a:t>other</a:t>
            </a:r>
            <a:r>
              <a:rPr lang="ro-RO" b="1" dirty="0">
                <a:solidFill>
                  <a:schemeClr val="tx1"/>
                </a:solidFill>
                <a:effectLst/>
              </a:rPr>
              <a:t> </a:t>
            </a:r>
            <a:r>
              <a:rPr lang="ro-RO" b="1" dirty="0" err="1">
                <a:solidFill>
                  <a:schemeClr val="tx1"/>
                </a:solidFill>
                <a:effectLst/>
              </a:rPr>
              <a:t>people</a:t>
            </a:r>
            <a:r>
              <a:rPr lang="ro-RO" b="1" dirty="0">
                <a:solidFill>
                  <a:schemeClr val="tx1"/>
                </a:solidFill>
                <a:effectLst/>
              </a:rPr>
              <a:t> </a:t>
            </a:r>
            <a:r>
              <a:rPr lang="ro-RO" b="1" dirty="0" err="1">
                <a:solidFill>
                  <a:schemeClr val="tx1"/>
                </a:solidFill>
                <a:effectLst/>
              </a:rPr>
              <a:t>also</a:t>
            </a:r>
            <a:r>
              <a:rPr lang="ro-RO" b="1" dirty="0">
                <a:solidFill>
                  <a:schemeClr val="tx1"/>
                </a:solidFill>
                <a:effectLst/>
              </a:rPr>
              <a:t> </a:t>
            </a:r>
            <a:r>
              <a:rPr lang="ro-RO" b="1" dirty="0" err="1">
                <a:solidFill>
                  <a:schemeClr val="tx1"/>
                </a:solidFill>
                <a:effectLst/>
              </a:rPr>
              <a:t>tought</a:t>
            </a:r>
            <a:r>
              <a:rPr lang="ro-RO" b="1" dirty="0">
                <a:solidFill>
                  <a:schemeClr val="tx1"/>
                </a:solidFill>
                <a:effectLst/>
              </a:rPr>
              <a:t> </a:t>
            </a:r>
            <a:r>
              <a:rPr lang="ro-RO" b="1" dirty="0" err="1">
                <a:solidFill>
                  <a:schemeClr val="tx1"/>
                </a:solidFill>
                <a:effectLst/>
              </a:rPr>
              <a:t>about</a:t>
            </a:r>
            <a:r>
              <a:rPr lang="ro-RO" b="1" dirty="0">
                <a:solidFill>
                  <a:schemeClr val="tx1"/>
                </a:solidFill>
                <a:effectLst/>
              </a:rPr>
              <a:t> </a:t>
            </a:r>
            <a:r>
              <a:rPr lang="ro-RO" b="1" dirty="0" err="1">
                <a:solidFill>
                  <a:schemeClr val="tx1"/>
                </a:solidFill>
                <a:effectLst/>
              </a:rPr>
              <a:t>the</a:t>
            </a:r>
            <a:r>
              <a:rPr lang="ro-RO" b="1" dirty="0">
                <a:solidFill>
                  <a:schemeClr val="tx1"/>
                </a:solidFill>
                <a:effectLst/>
              </a:rPr>
              <a:t> same idea as </a:t>
            </a:r>
            <a:r>
              <a:rPr lang="ro-RO" b="1" dirty="0" err="1">
                <a:solidFill>
                  <a:schemeClr val="tx1"/>
                </a:solidFill>
                <a:effectLst/>
              </a:rPr>
              <a:t>yours</a:t>
            </a:r>
            <a:r>
              <a:rPr lang="ro-RO" b="1" dirty="0">
                <a:solidFill>
                  <a:schemeClr val="tx1"/>
                </a:solidFill>
                <a:effectLst/>
              </a:rPr>
              <a:t>!</a:t>
            </a:r>
            <a:br>
              <a:rPr lang="ro-RO" b="1" dirty="0">
                <a:solidFill>
                  <a:schemeClr val="tx1"/>
                </a:solidFill>
                <a:effectLst/>
              </a:rPr>
            </a:b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have</a:t>
            </a:r>
            <a:r>
              <a:rPr lang="ro-RO" b="1" dirty="0">
                <a:solidFill>
                  <a:schemeClr val="tx1"/>
                </a:solidFill>
                <a:effectLst/>
              </a:rPr>
              <a:t> </a:t>
            </a:r>
            <a:r>
              <a:rPr lang="ro-RO" b="1" dirty="0" err="1">
                <a:solidFill>
                  <a:schemeClr val="tx1"/>
                </a:solidFill>
                <a:effectLst/>
              </a:rPr>
              <a:t>to</a:t>
            </a:r>
            <a:r>
              <a:rPr lang="ro-RO" b="1" dirty="0">
                <a:solidFill>
                  <a:schemeClr val="tx1"/>
                </a:solidFill>
                <a:effectLst/>
              </a:rPr>
              <a:t> </a:t>
            </a:r>
            <a:r>
              <a:rPr lang="ro-RO" b="1" dirty="0" err="1">
                <a:solidFill>
                  <a:schemeClr val="tx1"/>
                </a:solidFill>
                <a:effectLst/>
              </a:rPr>
              <a:t>check</a:t>
            </a:r>
            <a:r>
              <a:rPr lang="ro-RO" b="1" dirty="0">
                <a:solidFill>
                  <a:schemeClr val="tx1"/>
                </a:solidFill>
                <a:effectLst/>
              </a:rPr>
              <a:t> </a:t>
            </a:r>
            <a:r>
              <a:rPr lang="ro-RO" b="1" dirty="0" err="1">
                <a:solidFill>
                  <a:schemeClr val="tx1"/>
                </a:solidFill>
                <a:effectLst/>
              </a:rPr>
              <a:t>the</a:t>
            </a:r>
            <a:r>
              <a:rPr lang="ro-RO" b="1" dirty="0">
                <a:solidFill>
                  <a:schemeClr val="tx1"/>
                </a:solidFill>
                <a:effectLst/>
              </a:rPr>
              <a:t> market for </a:t>
            </a:r>
            <a:r>
              <a:rPr lang="ro-RO" b="1" dirty="0" err="1">
                <a:solidFill>
                  <a:schemeClr val="tx1"/>
                </a:solidFill>
                <a:effectLst/>
              </a:rPr>
              <a:t>any</a:t>
            </a:r>
            <a:r>
              <a:rPr lang="ro-RO" b="1" dirty="0">
                <a:solidFill>
                  <a:schemeClr val="tx1"/>
                </a:solidFill>
                <a:effectLst/>
              </a:rPr>
              <a:t> </a:t>
            </a:r>
            <a:r>
              <a:rPr lang="ro-RO" b="1" dirty="0" err="1">
                <a:solidFill>
                  <a:schemeClr val="tx1"/>
                </a:solidFill>
                <a:effectLst/>
              </a:rPr>
              <a:t>other</a:t>
            </a:r>
            <a:r>
              <a:rPr lang="ro-RO" b="1" dirty="0">
                <a:solidFill>
                  <a:schemeClr val="tx1"/>
                </a:solidFill>
                <a:effectLst/>
              </a:rPr>
              <a:t> similar </a:t>
            </a:r>
            <a:r>
              <a:rPr lang="ro-RO" b="1" dirty="0" err="1">
                <a:solidFill>
                  <a:schemeClr val="tx1"/>
                </a:solidFill>
                <a:effectLst/>
              </a:rPr>
              <a:t>products</a:t>
            </a:r>
            <a:r>
              <a:rPr lang="ro-RO" b="1" dirty="0">
                <a:solidFill>
                  <a:schemeClr val="tx1"/>
                </a:solidFill>
                <a:effectLst/>
              </a:rPr>
              <a:t> </a:t>
            </a:r>
            <a:r>
              <a:rPr lang="ro-RO" b="1" dirty="0" err="1">
                <a:solidFill>
                  <a:schemeClr val="tx1"/>
                </a:solidFill>
                <a:effectLst/>
              </a:rPr>
              <a:t>so</a:t>
            </a:r>
            <a:r>
              <a:rPr lang="ro-RO" b="1" dirty="0">
                <a:solidFill>
                  <a:schemeClr val="tx1"/>
                </a:solidFill>
                <a:effectLst/>
              </a:rPr>
              <a:t> </a:t>
            </a: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won’t</a:t>
            </a:r>
            <a:r>
              <a:rPr lang="ro-RO" b="1" dirty="0">
                <a:solidFill>
                  <a:schemeClr val="tx1"/>
                </a:solidFill>
                <a:effectLst/>
              </a:rPr>
              <a:t> </a:t>
            </a:r>
            <a:r>
              <a:rPr lang="ro-RO" b="1" dirty="0" err="1">
                <a:solidFill>
                  <a:schemeClr val="tx1"/>
                </a:solidFill>
                <a:effectLst/>
              </a:rPr>
              <a:t>waste</a:t>
            </a:r>
            <a:r>
              <a:rPr lang="ro-RO" b="1" dirty="0">
                <a:solidFill>
                  <a:schemeClr val="tx1"/>
                </a:solidFill>
                <a:effectLst/>
              </a:rPr>
              <a:t> </a:t>
            </a:r>
            <a:r>
              <a:rPr lang="ro-RO" b="1" dirty="0" err="1">
                <a:solidFill>
                  <a:schemeClr val="tx1"/>
                </a:solidFill>
                <a:effectLst/>
              </a:rPr>
              <a:t>your</a:t>
            </a:r>
            <a:r>
              <a:rPr lang="ro-RO" b="1" dirty="0">
                <a:solidFill>
                  <a:schemeClr val="tx1"/>
                </a:solidFill>
                <a:effectLst/>
              </a:rPr>
              <a:t> </a:t>
            </a:r>
            <a:r>
              <a:rPr lang="ro-RO" b="1" dirty="0" err="1">
                <a:solidFill>
                  <a:schemeClr val="tx1"/>
                </a:solidFill>
                <a:effectLst/>
              </a:rPr>
              <a:t>time</a:t>
            </a:r>
            <a:r>
              <a:rPr lang="ro-RO" b="1" dirty="0">
                <a:solidFill>
                  <a:schemeClr val="tx1"/>
                </a:solidFill>
                <a:effectLst/>
              </a:rPr>
              <a:t> </a:t>
            </a:r>
            <a:r>
              <a:rPr lang="ro-RO" b="1" dirty="0" err="1">
                <a:solidFill>
                  <a:schemeClr val="tx1"/>
                </a:solidFill>
                <a:effectLst/>
              </a:rPr>
              <a:t>beliving</a:t>
            </a:r>
            <a:r>
              <a:rPr lang="ro-RO" b="1" dirty="0">
                <a:solidFill>
                  <a:schemeClr val="tx1"/>
                </a:solidFill>
                <a:effectLst/>
              </a:rPr>
              <a:t> </a:t>
            </a:r>
            <a:r>
              <a:rPr lang="ro-RO" b="1" dirty="0" err="1">
                <a:solidFill>
                  <a:schemeClr val="tx1"/>
                </a:solidFill>
                <a:effectLst/>
              </a:rPr>
              <a:t>you</a:t>
            </a:r>
            <a:r>
              <a:rPr lang="ro-RO" b="1" dirty="0">
                <a:solidFill>
                  <a:schemeClr val="tx1"/>
                </a:solidFill>
                <a:effectLst/>
              </a:rPr>
              <a:t> hit </a:t>
            </a:r>
            <a:r>
              <a:rPr lang="ro-RO" b="1" dirty="0" err="1">
                <a:solidFill>
                  <a:schemeClr val="tx1"/>
                </a:solidFill>
                <a:effectLst/>
              </a:rPr>
              <a:t>the</a:t>
            </a:r>
            <a:r>
              <a:rPr lang="ro-RO" b="1" dirty="0">
                <a:solidFill>
                  <a:schemeClr val="tx1"/>
                </a:solidFill>
                <a:effectLst/>
              </a:rPr>
              <a:t> </a:t>
            </a:r>
            <a:r>
              <a:rPr lang="ro-RO" b="1" dirty="0" err="1">
                <a:solidFill>
                  <a:schemeClr val="tx1"/>
                </a:solidFill>
                <a:effectLst/>
              </a:rPr>
              <a:t>jackpot</a:t>
            </a:r>
            <a:r>
              <a:rPr lang="ro-RO" b="1" dirty="0">
                <a:solidFill>
                  <a:schemeClr val="tx1"/>
                </a:solidFill>
                <a:effectLst/>
              </a:rPr>
              <a:t>. </a:t>
            </a:r>
            <a:r>
              <a:rPr lang="ro-RO" b="1" dirty="0" err="1">
                <a:solidFill>
                  <a:schemeClr val="tx1"/>
                </a:solidFill>
                <a:effectLst/>
              </a:rPr>
              <a:t>If</a:t>
            </a:r>
            <a:r>
              <a:rPr lang="ro-RO" b="1" dirty="0">
                <a:solidFill>
                  <a:schemeClr val="tx1"/>
                </a:solidFill>
                <a:effectLst/>
              </a:rPr>
              <a:t> </a:t>
            </a:r>
            <a:r>
              <a:rPr lang="ro-RO" b="1" dirty="0" err="1">
                <a:solidFill>
                  <a:schemeClr val="tx1"/>
                </a:solidFill>
                <a:effectLst/>
              </a:rPr>
              <a:t>there</a:t>
            </a:r>
            <a:r>
              <a:rPr lang="ro-RO" b="1" dirty="0">
                <a:solidFill>
                  <a:schemeClr val="tx1"/>
                </a:solidFill>
                <a:effectLst/>
              </a:rPr>
              <a:t> </a:t>
            </a:r>
            <a:r>
              <a:rPr lang="ro-RO" b="1" dirty="0" err="1">
                <a:solidFill>
                  <a:schemeClr val="tx1"/>
                </a:solidFill>
                <a:effectLst/>
              </a:rPr>
              <a:t>really</a:t>
            </a:r>
            <a:r>
              <a:rPr lang="ro-RO" b="1" dirty="0">
                <a:solidFill>
                  <a:schemeClr val="tx1"/>
                </a:solidFill>
                <a:effectLst/>
              </a:rPr>
              <a:t> </a:t>
            </a:r>
            <a:r>
              <a:rPr lang="ro-RO" b="1" dirty="0" err="1">
                <a:solidFill>
                  <a:schemeClr val="tx1"/>
                </a:solidFill>
                <a:effectLst/>
              </a:rPr>
              <a:t>isn’t</a:t>
            </a:r>
            <a:r>
              <a:rPr lang="ro-RO" b="1" dirty="0">
                <a:solidFill>
                  <a:schemeClr val="tx1"/>
                </a:solidFill>
                <a:effectLst/>
              </a:rPr>
              <a:t> </a:t>
            </a:r>
            <a:r>
              <a:rPr lang="ro-RO" b="1" dirty="0" err="1">
                <a:solidFill>
                  <a:schemeClr val="tx1"/>
                </a:solidFill>
                <a:effectLst/>
              </a:rPr>
              <a:t>anything</a:t>
            </a:r>
            <a:r>
              <a:rPr lang="ro-RO" b="1" dirty="0">
                <a:solidFill>
                  <a:schemeClr val="tx1"/>
                </a:solidFill>
                <a:effectLst/>
              </a:rPr>
              <a:t> </a:t>
            </a:r>
            <a:r>
              <a:rPr lang="ro-RO" b="1" dirty="0" err="1">
                <a:solidFill>
                  <a:schemeClr val="tx1"/>
                </a:solidFill>
                <a:effectLst/>
              </a:rPr>
              <a:t>like</a:t>
            </a:r>
            <a:r>
              <a:rPr lang="ro-RO" b="1" dirty="0">
                <a:solidFill>
                  <a:schemeClr val="tx1"/>
                </a:solidFill>
                <a:effectLst/>
              </a:rPr>
              <a:t> </a:t>
            </a:r>
            <a:r>
              <a:rPr lang="ro-RO" b="1" dirty="0" err="1">
                <a:solidFill>
                  <a:schemeClr val="tx1"/>
                </a:solidFill>
                <a:effectLst/>
              </a:rPr>
              <a:t>yours</a:t>
            </a:r>
            <a:r>
              <a:rPr lang="ro-RO" b="1" dirty="0">
                <a:solidFill>
                  <a:schemeClr val="tx1"/>
                </a:solidFill>
                <a:effectLst/>
              </a:rPr>
              <a:t>, </a:t>
            </a: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should</a:t>
            </a:r>
            <a:r>
              <a:rPr lang="ro-RO" b="1" dirty="0">
                <a:solidFill>
                  <a:schemeClr val="tx1"/>
                </a:solidFill>
                <a:effectLst/>
              </a:rPr>
              <a:t> </a:t>
            </a:r>
            <a:r>
              <a:rPr lang="en-GB" b="1" dirty="0">
                <a:solidFill>
                  <a:schemeClr val="tx1"/>
                </a:solidFill>
                <a:effectLst/>
              </a:rPr>
              <a:t>t</a:t>
            </a:r>
            <a:r>
              <a:rPr lang="ro-RO" b="1" dirty="0" err="1">
                <a:solidFill>
                  <a:schemeClr val="tx1"/>
                </a:solidFill>
                <a:effectLst/>
              </a:rPr>
              <a:t>hink</a:t>
            </a:r>
            <a:r>
              <a:rPr lang="ro-RO" b="1" dirty="0">
                <a:solidFill>
                  <a:schemeClr val="tx1"/>
                </a:solidFill>
                <a:effectLst/>
              </a:rPr>
              <a:t> </a:t>
            </a:r>
            <a:r>
              <a:rPr lang="ro-RO" b="1" dirty="0" err="1">
                <a:solidFill>
                  <a:schemeClr val="tx1"/>
                </a:solidFill>
                <a:effectLst/>
              </a:rPr>
              <a:t>about</a:t>
            </a:r>
            <a:r>
              <a:rPr lang="ro-RO" b="1" dirty="0">
                <a:solidFill>
                  <a:schemeClr val="tx1"/>
                </a:solidFill>
                <a:effectLst/>
              </a:rPr>
              <a:t> building It</a:t>
            </a:r>
            <a:r>
              <a:rPr lang="en-GB" b="1" dirty="0">
                <a:solidFill>
                  <a:schemeClr val="tx1"/>
                </a:solidFill>
                <a:effectLst/>
              </a:rPr>
              <a:t>.</a:t>
            </a:r>
            <a:br>
              <a:rPr lang="ro-RO" dirty="0">
                <a:effectLst/>
              </a:rPr>
            </a:br>
            <a:endParaRPr lang="ro-RO" dirty="0"/>
          </a:p>
        </p:txBody>
      </p:sp>
    </p:spTree>
    <p:extLst>
      <p:ext uri="{BB962C8B-B14F-4D97-AF65-F5344CB8AC3E}">
        <p14:creationId xmlns:p14="http://schemas.microsoft.com/office/powerpoint/2010/main" val="363883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CC79B03-F0DD-42FA-A328-14580330DE61}"/>
              </a:ext>
            </a:extLst>
          </p:cNvPr>
          <p:cNvSpPr>
            <a:spLocks noGrp="1"/>
          </p:cNvSpPr>
          <p:nvPr>
            <p:ph type="title"/>
          </p:nvPr>
        </p:nvSpPr>
        <p:spPr>
          <a:xfrm>
            <a:off x="0" y="0"/>
            <a:ext cx="12192000" cy="6858000"/>
          </a:xfrm>
        </p:spPr>
        <p:txBody>
          <a:bodyPr>
            <a:normAutofit/>
          </a:bodyPr>
          <a:lstStyle/>
          <a:p>
            <a:r>
              <a:rPr lang="en-GB" sz="4000" b="1" u="sng" dirty="0">
                <a:solidFill>
                  <a:schemeClr val="tx1"/>
                </a:solidFill>
              </a:rPr>
              <a:t>Build YOUR TEAM</a:t>
            </a:r>
            <a:br>
              <a:rPr lang="en-GB" sz="4000" dirty="0">
                <a:solidFill>
                  <a:schemeClr val="tx1"/>
                </a:solidFill>
              </a:rPr>
            </a:br>
            <a:r>
              <a:rPr lang="en-GB" sz="4000" dirty="0">
                <a:solidFill>
                  <a:schemeClr val="tx1"/>
                </a:solidFill>
              </a:rPr>
              <a:t>Another key thing in having a successful </a:t>
            </a:r>
            <a:r>
              <a:rPr lang="en-GB" sz="4000" dirty="0" err="1">
                <a:solidFill>
                  <a:schemeClr val="tx1"/>
                </a:solidFill>
              </a:rPr>
              <a:t>startup</a:t>
            </a:r>
            <a:r>
              <a:rPr lang="en-GB" sz="4000" dirty="0">
                <a:solidFill>
                  <a:schemeClr val="tx1"/>
                </a:solidFill>
              </a:rPr>
              <a:t> is having a great team.</a:t>
            </a:r>
            <a:br>
              <a:rPr lang="en-GB" sz="4000" dirty="0">
                <a:solidFill>
                  <a:schemeClr val="tx1"/>
                </a:solidFill>
              </a:rPr>
            </a:br>
            <a:r>
              <a:rPr lang="en-GB" sz="4000" dirty="0">
                <a:solidFill>
                  <a:schemeClr val="tx1"/>
                </a:solidFill>
              </a:rPr>
              <a:t>Don’t try to make it all by yourself.</a:t>
            </a:r>
            <a:br>
              <a:rPr lang="en-GB" sz="4000" dirty="0">
                <a:solidFill>
                  <a:schemeClr val="tx1"/>
                </a:solidFill>
              </a:rPr>
            </a:br>
            <a:r>
              <a:rPr lang="en-GB" sz="4000" dirty="0">
                <a:solidFill>
                  <a:schemeClr val="tx1"/>
                </a:solidFill>
              </a:rPr>
              <a:t>find the best people you can work with and that really believe in what you want to build.</a:t>
            </a:r>
            <a:br>
              <a:rPr lang="en-GB" sz="4000" dirty="0">
                <a:solidFill>
                  <a:schemeClr val="tx1"/>
                </a:solidFill>
              </a:rPr>
            </a:br>
            <a:r>
              <a:rPr lang="en-GB" sz="4000" dirty="0">
                <a:solidFill>
                  <a:schemeClr val="tx1"/>
                </a:solidFill>
              </a:rPr>
              <a:t>It’s better to have a smaller slice from bigger pie. (or not having a pie at all)</a:t>
            </a:r>
            <a:br>
              <a:rPr lang="en-GB" dirty="0"/>
            </a:br>
            <a:br>
              <a:rPr lang="en-GB" dirty="0"/>
            </a:br>
            <a:endParaRPr lang="ro-RO" dirty="0"/>
          </a:p>
        </p:txBody>
      </p:sp>
    </p:spTree>
    <p:extLst>
      <p:ext uri="{BB962C8B-B14F-4D97-AF65-F5344CB8AC3E}">
        <p14:creationId xmlns:p14="http://schemas.microsoft.com/office/powerpoint/2010/main" val="2566278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EB9BBE0-FE2F-4273-87B6-67D8DD444707}"/>
              </a:ext>
            </a:extLst>
          </p:cNvPr>
          <p:cNvSpPr>
            <a:spLocks noGrp="1"/>
          </p:cNvSpPr>
          <p:nvPr>
            <p:ph type="title"/>
          </p:nvPr>
        </p:nvSpPr>
        <p:spPr>
          <a:xfrm>
            <a:off x="586241" y="0"/>
            <a:ext cx="9905998" cy="1077686"/>
          </a:xfrm>
        </p:spPr>
        <p:txBody>
          <a:bodyPr>
            <a:normAutofit/>
          </a:bodyPr>
          <a:lstStyle/>
          <a:p>
            <a:r>
              <a:rPr lang="en-US" altLang="ro-RO" sz="6000" b="1" u="sng" dirty="0">
                <a:solidFill>
                  <a:schemeClr val="tx1"/>
                </a:solidFill>
              </a:rPr>
              <a:t>Money</a:t>
            </a:r>
            <a:endParaRPr lang="ro-RO" sz="6000" b="1" u="sng" dirty="0">
              <a:solidFill>
                <a:schemeClr val="tx1"/>
              </a:solidFill>
            </a:endParaRPr>
          </a:p>
        </p:txBody>
      </p:sp>
      <p:sp>
        <p:nvSpPr>
          <p:cNvPr id="3" name="Substituent conținut 2">
            <a:extLst>
              <a:ext uri="{FF2B5EF4-FFF2-40B4-BE49-F238E27FC236}">
                <a16:creationId xmlns:a16="http://schemas.microsoft.com/office/drawing/2014/main" id="{9A347B45-E0C4-49F1-97C2-953023365D6A}"/>
              </a:ext>
            </a:extLst>
          </p:cNvPr>
          <p:cNvSpPr>
            <a:spLocks noGrp="1"/>
          </p:cNvSpPr>
          <p:nvPr>
            <p:ph idx="1"/>
          </p:nvPr>
        </p:nvSpPr>
        <p:spPr>
          <a:xfrm>
            <a:off x="0" y="1077686"/>
            <a:ext cx="12192000" cy="5780313"/>
          </a:xfrm>
        </p:spPr>
        <p:txBody>
          <a:bodyPr>
            <a:normAutofit/>
          </a:bodyPr>
          <a:lstStyle/>
          <a:p>
            <a:r>
              <a:rPr lang="en-GB" sz="4000" b="1" dirty="0">
                <a:solidFill>
                  <a:schemeClr val="tx1"/>
                </a:solidFill>
              </a:rPr>
              <a:t>You will obviously need money to build your business. Here comes you ability to convince other that your idea and product is great.</a:t>
            </a:r>
          </a:p>
          <a:p>
            <a:r>
              <a:rPr lang="en-GB" sz="4000" b="1" dirty="0">
                <a:solidFill>
                  <a:schemeClr val="tx1"/>
                </a:solidFill>
              </a:rPr>
              <a:t>Without external funding you have almost no chance in surviving </a:t>
            </a:r>
            <a:endParaRPr lang="ro-RO" sz="4000" b="1" dirty="0">
              <a:solidFill>
                <a:schemeClr val="tx1"/>
              </a:solidFill>
            </a:endParaRPr>
          </a:p>
        </p:txBody>
      </p:sp>
      <p:pic>
        <p:nvPicPr>
          <p:cNvPr id="4" name="Picture 5" descr="tumblr_lpzbun64Xg1qac1kto1_500">
            <a:extLst>
              <a:ext uri="{FF2B5EF4-FFF2-40B4-BE49-F238E27FC236}">
                <a16:creationId xmlns:a16="http://schemas.microsoft.com/office/drawing/2014/main" id="{6158DF32-353D-4D58-BDAF-8D2E97BB2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982" y="237520"/>
            <a:ext cx="2808514" cy="191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78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B30E801-FB2D-490B-A887-C86AE1355A53}"/>
              </a:ext>
            </a:extLst>
          </p:cNvPr>
          <p:cNvSpPr>
            <a:spLocks noGrp="1"/>
          </p:cNvSpPr>
          <p:nvPr>
            <p:ph type="title"/>
          </p:nvPr>
        </p:nvSpPr>
        <p:spPr>
          <a:xfrm>
            <a:off x="489858" y="609600"/>
            <a:ext cx="11103428" cy="1905000"/>
          </a:xfrm>
        </p:spPr>
        <p:txBody>
          <a:bodyPr>
            <a:noAutofit/>
          </a:bodyPr>
          <a:lstStyle/>
          <a:p>
            <a:r>
              <a:rPr lang="en-GB" sz="4800" b="1" dirty="0">
                <a:solidFill>
                  <a:schemeClr val="tx1"/>
                </a:solidFill>
              </a:rPr>
              <a:t>How do you obtain funding?</a:t>
            </a:r>
            <a:br>
              <a:rPr lang="en-GB" sz="4800" b="1" dirty="0">
                <a:solidFill>
                  <a:schemeClr val="tx1"/>
                </a:solidFill>
              </a:rPr>
            </a:br>
            <a:r>
              <a:rPr lang="en-GB" sz="4800" b="1" dirty="0">
                <a:solidFill>
                  <a:schemeClr val="tx1"/>
                </a:solidFill>
              </a:rPr>
              <a:t>Not like this…</a:t>
            </a:r>
            <a:endParaRPr lang="ro-RO" sz="4800" b="1" dirty="0">
              <a:solidFill>
                <a:schemeClr val="tx1"/>
              </a:solidFill>
            </a:endParaRPr>
          </a:p>
        </p:txBody>
      </p:sp>
    </p:spTree>
    <p:extLst>
      <p:ext uri="{BB962C8B-B14F-4D97-AF65-F5344CB8AC3E}">
        <p14:creationId xmlns:p14="http://schemas.microsoft.com/office/powerpoint/2010/main" val="409325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a:extLst>
              <a:ext uri="{FF2B5EF4-FFF2-40B4-BE49-F238E27FC236}">
                <a16:creationId xmlns:a16="http://schemas.microsoft.com/office/drawing/2014/main" id="{183E6DCD-12C6-4A6B-9467-612937CD3B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68062"/>
          </a:xfrm>
          <a:prstGeom prst="rect">
            <a:avLst/>
          </a:prstGeom>
        </p:spPr>
      </p:pic>
    </p:spTree>
    <p:extLst>
      <p:ext uri="{BB962C8B-B14F-4D97-AF65-F5344CB8AC3E}">
        <p14:creationId xmlns:p14="http://schemas.microsoft.com/office/powerpoint/2010/main" val="379651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5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ini pentru BIG COMPANY AT STARTUP LEVEL">
            <a:extLst>
              <a:ext uri="{FF2B5EF4-FFF2-40B4-BE49-F238E27FC236}">
                <a16:creationId xmlns:a16="http://schemas.microsoft.com/office/drawing/2014/main" id="{DAB26D8B-733A-4BC0-A28B-720C73ECF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9"/>
            <a:ext cx="12192000" cy="687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64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53D5142-C116-4A22-BFCD-806A78F2EE2E}"/>
              </a:ext>
            </a:extLst>
          </p:cNvPr>
          <p:cNvSpPr>
            <a:spLocks noGrp="1"/>
          </p:cNvSpPr>
          <p:nvPr>
            <p:ph type="title"/>
          </p:nvPr>
        </p:nvSpPr>
        <p:spPr>
          <a:xfrm>
            <a:off x="3599317" y="-315688"/>
            <a:ext cx="6279468" cy="1426029"/>
          </a:xfrm>
        </p:spPr>
        <p:txBody>
          <a:bodyPr>
            <a:normAutofit/>
          </a:bodyPr>
          <a:lstStyle/>
          <a:p>
            <a:r>
              <a:rPr lang="en-GB" sz="5400" b="1" u="sng" dirty="0" err="1"/>
              <a:t>Startup</a:t>
            </a:r>
            <a:r>
              <a:rPr lang="en-GB" sz="5400" b="1" u="sng" dirty="0"/>
              <a:t> failure</a:t>
            </a:r>
            <a:endParaRPr lang="ro-RO" sz="5400" b="1" u="sng" dirty="0"/>
          </a:p>
        </p:txBody>
      </p:sp>
      <p:sp>
        <p:nvSpPr>
          <p:cNvPr id="3" name="Substituent conținut 2">
            <a:extLst>
              <a:ext uri="{FF2B5EF4-FFF2-40B4-BE49-F238E27FC236}">
                <a16:creationId xmlns:a16="http://schemas.microsoft.com/office/drawing/2014/main" id="{00B49C29-81BD-4193-BF77-DC3A4BD125C2}"/>
              </a:ext>
            </a:extLst>
          </p:cNvPr>
          <p:cNvSpPr>
            <a:spLocks noGrp="1"/>
          </p:cNvSpPr>
          <p:nvPr>
            <p:ph idx="1"/>
          </p:nvPr>
        </p:nvSpPr>
        <p:spPr>
          <a:xfrm>
            <a:off x="0" y="424543"/>
            <a:ext cx="11876314" cy="6531428"/>
          </a:xfrm>
        </p:spPr>
        <p:txBody>
          <a:bodyPr>
            <a:normAutofit/>
          </a:bodyPr>
          <a:lstStyle/>
          <a:p>
            <a:pPr lvl="1"/>
            <a:endParaRPr lang="en-US" altLang="ro-RO" dirty="0"/>
          </a:p>
          <a:p>
            <a:pPr lvl="1"/>
            <a:r>
              <a:rPr lang="en-US" altLang="ro-RO" sz="2800" b="1" dirty="0">
                <a:solidFill>
                  <a:schemeClr val="tx1"/>
                </a:solidFill>
              </a:rPr>
              <a:t>can't raise enough initial angel/VC funding</a:t>
            </a:r>
          </a:p>
          <a:p>
            <a:pPr lvl="1"/>
            <a:r>
              <a:rPr lang="en-US" altLang="ro-RO" sz="2800" b="1" dirty="0">
                <a:solidFill>
                  <a:schemeClr val="tx1"/>
                </a:solidFill>
              </a:rPr>
              <a:t>wasting too much money at early stages</a:t>
            </a:r>
          </a:p>
          <a:p>
            <a:pPr lvl="1"/>
            <a:r>
              <a:rPr lang="en-US" altLang="ro-RO" sz="2800" b="1" dirty="0">
                <a:solidFill>
                  <a:schemeClr val="tx1"/>
                </a:solidFill>
              </a:rPr>
              <a:t>company doesn't begin with the best people</a:t>
            </a:r>
          </a:p>
          <a:p>
            <a:pPr lvl="1"/>
            <a:r>
              <a:rPr lang="en-US" altLang="ro-RO" sz="2800" b="1" dirty="0">
                <a:solidFill>
                  <a:schemeClr val="tx1"/>
                </a:solidFill>
              </a:rPr>
              <a:t>doesn't produce something people want</a:t>
            </a:r>
          </a:p>
          <a:p>
            <a:pPr lvl="1"/>
            <a:r>
              <a:rPr lang="en-US" altLang="ro-RO" sz="2800" b="1" dirty="0">
                <a:solidFill>
                  <a:schemeClr val="tx1"/>
                </a:solidFill>
              </a:rPr>
              <a:t>hires too many people too quickly</a:t>
            </a:r>
          </a:p>
          <a:p>
            <a:pPr lvl="1"/>
            <a:r>
              <a:rPr lang="en-US" altLang="ro-RO" sz="2800" b="1" dirty="0">
                <a:solidFill>
                  <a:schemeClr val="tx1"/>
                </a:solidFill>
              </a:rPr>
              <a:t>hires the wrong people, or people with the wrong skills</a:t>
            </a:r>
          </a:p>
          <a:p>
            <a:pPr lvl="1"/>
            <a:r>
              <a:rPr lang="en-US" altLang="ro-RO" sz="2800" b="1" dirty="0">
                <a:solidFill>
                  <a:schemeClr val="tx1"/>
                </a:solidFill>
              </a:rPr>
              <a:t>doesn't produce a working product in a timely manner</a:t>
            </a:r>
          </a:p>
          <a:p>
            <a:pPr lvl="1"/>
            <a:r>
              <a:rPr lang="en-US" altLang="ro-RO" sz="2800" b="1" dirty="0">
                <a:solidFill>
                  <a:schemeClr val="tx1"/>
                </a:solidFill>
              </a:rPr>
              <a:t>not able to successfully monetize the idea</a:t>
            </a:r>
          </a:p>
          <a:p>
            <a:pPr lvl="1"/>
            <a:r>
              <a:rPr lang="en-US" altLang="ro-RO" sz="2800" b="1" dirty="0">
                <a:solidFill>
                  <a:schemeClr val="tx1"/>
                </a:solidFill>
              </a:rPr>
              <a:t>beaten out by a competitor</a:t>
            </a:r>
            <a:endParaRPr lang="ro-RO" sz="2800" b="1" dirty="0">
              <a:solidFill>
                <a:schemeClr val="tx1"/>
              </a:solidFill>
            </a:endParaRPr>
          </a:p>
        </p:txBody>
      </p:sp>
      <p:pic>
        <p:nvPicPr>
          <p:cNvPr id="4" name="Picture 7" descr="BUSINESS-FAILURE2-440x380">
            <a:extLst>
              <a:ext uri="{FF2B5EF4-FFF2-40B4-BE49-F238E27FC236}">
                <a16:creationId xmlns:a16="http://schemas.microsoft.com/office/drawing/2014/main" id="{156EE67A-1657-4825-9F56-CB8FCE07B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3743" y="1368536"/>
            <a:ext cx="20574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38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D36C7D0-7F2E-4CE0-AB57-CC8834112F07}"/>
              </a:ext>
            </a:extLst>
          </p:cNvPr>
          <p:cNvSpPr>
            <a:spLocks noGrp="1"/>
          </p:cNvSpPr>
          <p:nvPr>
            <p:ph type="title"/>
          </p:nvPr>
        </p:nvSpPr>
        <p:spPr>
          <a:xfrm>
            <a:off x="206828" y="609600"/>
            <a:ext cx="11985172" cy="5715000"/>
          </a:xfrm>
        </p:spPr>
        <p:txBody>
          <a:bodyPr>
            <a:normAutofit/>
          </a:bodyPr>
          <a:lstStyle/>
          <a:p>
            <a:r>
              <a:rPr lang="en-GB" b="1" dirty="0">
                <a:solidFill>
                  <a:schemeClr val="tx1"/>
                </a:solidFill>
                <a:effectLst/>
              </a:rPr>
              <a:t>	</a:t>
            </a:r>
            <a:r>
              <a:rPr lang="ro-RO" b="1" dirty="0" err="1">
                <a:solidFill>
                  <a:schemeClr val="tx1"/>
                </a:solidFill>
                <a:effectLst/>
              </a:rPr>
              <a:t>Today’s</a:t>
            </a:r>
            <a:r>
              <a:rPr lang="ro-RO" b="1" dirty="0">
                <a:solidFill>
                  <a:schemeClr val="tx1"/>
                </a:solidFill>
                <a:effectLst/>
              </a:rPr>
              <a:t> </a:t>
            </a:r>
            <a:r>
              <a:rPr lang="ro-RO" b="1" dirty="0" err="1">
                <a:solidFill>
                  <a:schemeClr val="tx1"/>
                </a:solidFill>
                <a:effectLst/>
              </a:rPr>
              <a:t>quite</a:t>
            </a:r>
            <a:r>
              <a:rPr lang="ro-RO" b="1" dirty="0">
                <a:solidFill>
                  <a:schemeClr val="tx1"/>
                </a:solidFill>
                <a:effectLst/>
              </a:rPr>
              <a:t> </a:t>
            </a:r>
            <a:r>
              <a:rPr lang="ro-RO" b="1" dirty="0" err="1">
                <a:solidFill>
                  <a:schemeClr val="tx1"/>
                </a:solidFill>
                <a:effectLst/>
              </a:rPr>
              <a:t>difficult</a:t>
            </a:r>
            <a:r>
              <a:rPr lang="ro-RO" b="1" dirty="0">
                <a:solidFill>
                  <a:schemeClr val="tx1"/>
                </a:solidFill>
                <a:effectLst/>
              </a:rPr>
              <a:t> </a:t>
            </a:r>
            <a:r>
              <a:rPr lang="ro-RO" b="1" dirty="0" err="1">
                <a:solidFill>
                  <a:schemeClr val="tx1"/>
                </a:solidFill>
                <a:effectLst/>
              </a:rPr>
              <a:t>to</a:t>
            </a:r>
            <a:r>
              <a:rPr lang="ro-RO" b="1" dirty="0">
                <a:solidFill>
                  <a:schemeClr val="tx1"/>
                </a:solidFill>
                <a:effectLst/>
              </a:rPr>
              <a:t> </a:t>
            </a:r>
            <a:r>
              <a:rPr lang="ro-RO" b="1" dirty="0" err="1">
                <a:solidFill>
                  <a:schemeClr val="tx1"/>
                </a:solidFill>
                <a:effectLst/>
              </a:rPr>
              <a:t>begin</a:t>
            </a:r>
            <a:r>
              <a:rPr lang="ro-RO" b="1" dirty="0">
                <a:solidFill>
                  <a:schemeClr val="tx1"/>
                </a:solidFill>
                <a:effectLst/>
              </a:rPr>
              <a:t> a </a:t>
            </a:r>
            <a:r>
              <a:rPr lang="ro-RO" b="1" dirty="0" err="1">
                <a:solidFill>
                  <a:schemeClr val="tx1"/>
                </a:solidFill>
                <a:effectLst/>
              </a:rPr>
              <a:t>startup</a:t>
            </a:r>
            <a:r>
              <a:rPr lang="ro-RO" b="1" dirty="0">
                <a:solidFill>
                  <a:schemeClr val="tx1"/>
                </a:solidFill>
                <a:effectLst/>
              </a:rPr>
              <a:t> but </a:t>
            </a: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should</a:t>
            </a:r>
            <a:r>
              <a:rPr lang="ro-RO" b="1" dirty="0">
                <a:solidFill>
                  <a:schemeClr val="tx1"/>
                </a:solidFill>
                <a:effectLst/>
              </a:rPr>
              <a:t> consider it </a:t>
            </a:r>
            <a:r>
              <a:rPr lang="ro-RO" b="1" dirty="0" err="1">
                <a:solidFill>
                  <a:schemeClr val="tx1"/>
                </a:solidFill>
                <a:effectLst/>
              </a:rPr>
              <a:t>if</a:t>
            </a:r>
            <a:r>
              <a:rPr lang="ro-RO" b="1" dirty="0">
                <a:solidFill>
                  <a:schemeClr val="tx1"/>
                </a:solidFill>
                <a:effectLst/>
              </a:rPr>
              <a:t> </a:t>
            </a: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really</a:t>
            </a:r>
            <a:r>
              <a:rPr lang="ro-RO" b="1" dirty="0">
                <a:solidFill>
                  <a:schemeClr val="tx1"/>
                </a:solidFill>
                <a:effectLst/>
              </a:rPr>
              <a:t> </a:t>
            </a:r>
            <a:r>
              <a:rPr lang="ro-RO" b="1" dirty="0" err="1">
                <a:solidFill>
                  <a:schemeClr val="tx1"/>
                </a:solidFill>
                <a:effectLst/>
              </a:rPr>
              <a:t>think</a:t>
            </a:r>
            <a:r>
              <a:rPr lang="ro-RO" b="1" dirty="0">
                <a:solidFill>
                  <a:schemeClr val="tx1"/>
                </a:solidFill>
                <a:effectLst/>
              </a:rPr>
              <a:t> </a:t>
            </a:r>
            <a:r>
              <a:rPr lang="ro-RO" b="1" dirty="0" err="1">
                <a:solidFill>
                  <a:schemeClr val="tx1"/>
                </a:solidFill>
                <a:effectLst/>
              </a:rPr>
              <a:t>you</a:t>
            </a:r>
            <a:r>
              <a:rPr lang="ro-RO" b="1" dirty="0">
                <a:solidFill>
                  <a:schemeClr val="tx1"/>
                </a:solidFill>
                <a:effectLst/>
              </a:rPr>
              <a:t> </a:t>
            </a:r>
            <a:r>
              <a:rPr lang="ro-RO" b="1" dirty="0" err="1">
                <a:solidFill>
                  <a:schemeClr val="tx1"/>
                </a:solidFill>
                <a:effectLst/>
              </a:rPr>
              <a:t>have</a:t>
            </a:r>
            <a:r>
              <a:rPr lang="ro-RO" b="1" dirty="0">
                <a:solidFill>
                  <a:schemeClr val="tx1"/>
                </a:solidFill>
                <a:effectLst/>
              </a:rPr>
              <a:t> a </a:t>
            </a:r>
            <a:r>
              <a:rPr lang="ro-RO" b="1" dirty="0" err="1">
                <a:solidFill>
                  <a:schemeClr val="tx1"/>
                </a:solidFill>
                <a:effectLst/>
              </a:rPr>
              <a:t>good</a:t>
            </a:r>
            <a:r>
              <a:rPr lang="ro-RO" b="1" dirty="0">
                <a:solidFill>
                  <a:schemeClr val="tx1"/>
                </a:solidFill>
                <a:effectLst/>
              </a:rPr>
              <a:t> idea.</a:t>
            </a:r>
            <a:br>
              <a:rPr lang="ro-RO" dirty="0">
                <a:effectLst/>
              </a:rPr>
            </a:br>
            <a:r>
              <a:rPr lang="en-GB" dirty="0">
                <a:effectLst/>
              </a:rPr>
              <a:t>	</a:t>
            </a:r>
            <a:r>
              <a:rPr lang="en-GB" sz="3600" b="1" dirty="0">
                <a:solidFill>
                  <a:schemeClr val="tx1"/>
                </a:solidFill>
                <a:effectLst/>
              </a:rPr>
              <a:t>Maybe you don’t have that great idea. No problem!</a:t>
            </a:r>
            <a:br>
              <a:rPr lang="en-GB" sz="3600" b="1" dirty="0">
                <a:solidFill>
                  <a:schemeClr val="tx1"/>
                </a:solidFill>
                <a:effectLst/>
              </a:rPr>
            </a:br>
            <a:r>
              <a:rPr lang="en-GB" sz="3600" b="1" dirty="0">
                <a:solidFill>
                  <a:schemeClr val="tx1"/>
                </a:solidFill>
                <a:effectLst/>
              </a:rPr>
              <a:t>	These come in time and with experience.</a:t>
            </a:r>
            <a:br>
              <a:rPr lang="en-GB" sz="3600" b="1" dirty="0">
                <a:solidFill>
                  <a:schemeClr val="tx1"/>
                </a:solidFill>
                <a:effectLst/>
              </a:rPr>
            </a:br>
            <a:r>
              <a:rPr lang="en-GB" sz="3600" b="1" dirty="0">
                <a:solidFill>
                  <a:schemeClr val="tx1"/>
                </a:solidFill>
                <a:effectLst/>
              </a:rPr>
              <a:t>Thus, make connections, meet people, Share your </a:t>
            </a:r>
            <a:r>
              <a:rPr lang="en-GB" sz="3600" b="1" dirty="0" err="1">
                <a:solidFill>
                  <a:schemeClr val="tx1"/>
                </a:solidFill>
                <a:effectLst/>
              </a:rPr>
              <a:t>toughts</a:t>
            </a:r>
            <a:r>
              <a:rPr lang="en-GB" sz="3600" b="1" dirty="0">
                <a:solidFill>
                  <a:schemeClr val="tx1"/>
                </a:solidFill>
                <a:effectLst/>
              </a:rPr>
              <a:t>!</a:t>
            </a:r>
            <a:br>
              <a:rPr lang="en-GB" sz="3600" b="1" dirty="0">
                <a:solidFill>
                  <a:schemeClr val="tx1"/>
                </a:solidFill>
                <a:effectLst/>
              </a:rPr>
            </a:br>
            <a:r>
              <a:rPr lang="en-GB" sz="3600" b="1" dirty="0">
                <a:solidFill>
                  <a:schemeClr val="tx1"/>
                </a:solidFill>
                <a:effectLst/>
              </a:rPr>
              <a:t>You never know when you hit the jackpot</a:t>
            </a:r>
            <a:endParaRPr lang="ro-RO" sz="3600" b="1" dirty="0">
              <a:solidFill>
                <a:schemeClr val="tx1"/>
              </a:solidFill>
            </a:endParaRPr>
          </a:p>
        </p:txBody>
      </p:sp>
    </p:spTree>
    <p:extLst>
      <p:ext uri="{BB962C8B-B14F-4D97-AF65-F5344CB8AC3E}">
        <p14:creationId xmlns:p14="http://schemas.microsoft.com/office/powerpoint/2010/main" val="355691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182C4F8-79AA-4C5A-86CD-6102F0F7156D}"/>
              </a:ext>
            </a:extLst>
          </p:cNvPr>
          <p:cNvSpPr>
            <a:spLocks noGrp="1"/>
          </p:cNvSpPr>
          <p:nvPr>
            <p:ph type="title"/>
          </p:nvPr>
        </p:nvSpPr>
        <p:spPr>
          <a:xfrm>
            <a:off x="0" y="569342"/>
            <a:ext cx="12192000" cy="6288657"/>
          </a:xfrm>
        </p:spPr>
        <p:txBody>
          <a:bodyPr>
            <a:normAutofit/>
          </a:bodyPr>
          <a:lstStyle/>
          <a:p>
            <a:r>
              <a:rPr lang="en-GB" dirty="0">
                <a:solidFill>
                  <a:schemeClr val="tx1"/>
                </a:solidFill>
                <a:effectLst/>
              </a:rPr>
              <a:t>	-</a:t>
            </a:r>
            <a:r>
              <a:rPr lang="ro-RO" sz="4400" b="1" dirty="0" err="1">
                <a:solidFill>
                  <a:schemeClr val="tx1"/>
                </a:solidFill>
                <a:effectLst/>
              </a:rPr>
              <a:t>Startups</a:t>
            </a:r>
            <a:r>
              <a:rPr lang="ro-RO" sz="4400" b="1" dirty="0">
                <a:solidFill>
                  <a:schemeClr val="tx1"/>
                </a:solidFill>
                <a:effectLst/>
              </a:rPr>
              <a:t> are a special </a:t>
            </a:r>
            <a:r>
              <a:rPr lang="ro-RO" sz="4400" b="1" dirty="0" err="1">
                <a:solidFill>
                  <a:schemeClr val="tx1"/>
                </a:solidFill>
                <a:effectLst/>
              </a:rPr>
              <a:t>kind</a:t>
            </a:r>
            <a:r>
              <a:rPr lang="ro-RO" sz="4400" b="1" dirty="0">
                <a:solidFill>
                  <a:schemeClr val="tx1"/>
                </a:solidFill>
                <a:effectLst/>
              </a:rPr>
              <a:t> of </a:t>
            </a:r>
            <a:r>
              <a:rPr lang="ro-RO" sz="4400" b="1" dirty="0" err="1">
                <a:solidFill>
                  <a:schemeClr val="tx1"/>
                </a:solidFill>
                <a:effectLst/>
              </a:rPr>
              <a:t>businesses</a:t>
            </a:r>
            <a:r>
              <a:rPr lang="ro-RO" sz="4400" b="1" dirty="0">
                <a:solidFill>
                  <a:schemeClr val="tx1"/>
                </a:solidFill>
                <a:effectLst/>
              </a:rPr>
              <a:t> </a:t>
            </a:r>
            <a:r>
              <a:rPr lang="ro-RO" sz="4400" b="1" dirty="0" err="1">
                <a:solidFill>
                  <a:schemeClr val="tx1"/>
                </a:solidFill>
                <a:effectLst/>
              </a:rPr>
              <a:t>that</a:t>
            </a:r>
            <a:r>
              <a:rPr lang="ro-RO" sz="4400" b="1" dirty="0">
                <a:solidFill>
                  <a:schemeClr val="tx1"/>
                </a:solidFill>
                <a:effectLst/>
              </a:rPr>
              <a:t> are </a:t>
            </a:r>
            <a:r>
              <a:rPr lang="ro-RO" sz="4400" b="1" dirty="0" err="1">
                <a:solidFill>
                  <a:schemeClr val="tx1"/>
                </a:solidFill>
                <a:effectLst/>
              </a:rPr>
              <a:t>based</a:t>
            </a:r>
            <a:r>
              <a:rPr lang="ro-RO" sz="4400" b="1" dirty="0">
                <a:solidFill>
                  <a:schemeClr val="tx1"/>
                </a:solidFill>
                <a:effectLst/>
              </a:rPr>
              <a:t> on an inovative idea</a:t>
            </a:r>
            <a:r>
              <a:rPr lang="en-GB" sz="4400" b="1" dirty="0">
                <a:solidFill>
                  <a:schemeClr val="tx1"/>
                </a:solidFill>
                <a:effectLst/>
              </a:rPr>
              <a:t>.</a:t>
            </a:r>
            <a:br>
              <a:rPr lang="en-GB" sz="4400" b="1" dirty="0">
                <a:solidFill>
                  <a:schemeClr val="tx1"/>
                </a:solidFill>
                <a:effectLst/>
              </a:rPr>
            </a:br>
            <a:r>
              <a:rPr lang="en-GB" sz="4400" b="1" dirty="0">
                <a:solidFill>
                  <a:schemeClr val="tx1"/>
                </a:solidFill>
                <a:effectLst/>
              </a:rPr>
              <a:t>	-</a:t>
            </a:r>
            <a:r>
              <a:rPr lang="en-GB" sz="4400" b="1" dirty="0" err="1">
                <a:solidFill>
                  <a:schemeClr val="tx1"/>
                </a:solidFill>
                <a:effectLst/>
              </a:rPr>
              <a:t>startUPS</a:t>
            </a:r>
            <a:r>
              <a:rPr lang="en-GB" sz="4400" b="1" dirty="0">
                <a:solidFill>
                  <a:schemeClr val="tx1"/>
                </a:solidFill>
                <a:effectLst/>
              </a:rPr>
              <a:t> </a:t>
            </a:r>
            <a:r>
              <a:rPr lang="ro-RO" sz="4400" b="1" dirty="0">
                <a:solidFill>
                  <a:schemeClr val="tx1"/>
                </a:solidFill>
                <a:effectLst/>
              </a:rPr>
              <a:t>are </a:t>
            </a:r>
            <a:r>
              <a:rPr lang="ro-RO" sz="4400" b="1" dirty="0" err="1">
                <a:solidFill>
                  <a:schemeClr val="tx1"/>
                </a:solidFill>
                <a:effectLst/>
              </a:rPr>
              <a:t>usually</a:t>
            </a:r>
            <a:r>
              <a:rPr lang="ro-RO" sz="4400" b="1" dirty="0">
                <a:solidFill>
                  <a:schemeClr val="tx1"/>
                </a:solidFill>
                <a:effectLst/>
              </a:rPr>
              <a:t> </a:t>
            </a:r>
            <a:r>
              <a:rPr lang="ro-RO" sz="4400" b="1" dirty="0" err="1">
                <a:solidFill>
                  <a:schemeClr val="tx1"/>
                </a:solidFill>
                <a:effectLst/>
              </a:rPr>
              <a:t>related</a:t>
            </a:r>
            <a:r>
              <a:rPr lang="ro-RO" sz="4400" b="1" dirty="0">
                <a:solidFill>
                  <a:schemeClr val="tx1"/>
                </a:solidFill>
                <a:effectLst/>
              </a:rPr>
              <a:t> </a:t>
            </a:r>
            <a:r>
              <a:rPr lang="ro-RO" sz="4400" b="1" dirty="0" err="1">
                <a:solidFill>
                  <a:schemeClr val="tx1"/>
                </a:solidFill>
                <a:effectLst/>
              </a:rPr>
              <a:t>to</a:t>
            </a:r>
            <a:r>
              <a:rPr lang="ro-RO" sz="4400" b="1" dirty="0">
                <a:solidFill>
                  <a:schemeClr val="tx1"/>
                </a:solidFill>
                <a:effectLst/>
              </a:rPr>
              <a:t> </a:t>
            </a:r>
            <a:r>
              <a:rPr lang="ro-RO" sz="4400" b="1" dirty="0" err="1">
                <a:solidFill>
                  <a:schemeClr val="tx1"/>
                </a:solidFill>
                <a:effectLst/>
              </a:rPr>
              <a:t>the</a:t>
            </a:r>
            <a:r>
              <a:rPr lang="ro-RO" sz="4400" b="1" dirty="0">
                <a:solidFill>
                  <a:schemeClr val="tx1"/>
                </a:solidFill>
                <a:effectLst/>
              </a:rPr>
              <a:t> IT </a:t>
            </a:r>
            <a:r>
              <a:rPr lang="ro-RO" sz="4400" b="1" dirty="0" err="1">
                <a:solidFill>
                  <a:schemeClr val="tx1"/>
                </a:solidFill>
                <a:effectLst/>
              </a:rPr>
              <a:t>field</a:t>
            </a:r>
            <a:r>
              <a:rPr lang="ro-RO" sz="4400" b="1" dirty="0">
                <a:solidFill>
                  <a:schemeClr val="tx1"/>
                </a:solidFill>
                <a:effectLst/>
              </a:rPr>
              <a:t> </a:t>
            </a:r>
            <a:r>
              <a:rPr lang="ro-RO" sz="4400" b="1" dirty="0" err="1">
                <a:solidFill>
                  <a:schemeClr val="tx1"/>
                </a:solidFill>
                <a:effectLst/>
              </a:rPr>
              <a:t>and</a:t>
            </a:r>
            <a:r>
              <a:rPr lang="ro-RO" sz="4400" b="1" dirty="0">
                <a:solidFill>
                  <a:schemeClr val="tx1"/>
                </a:solidFill>
                <a:effectLst/>
              </a:rPr>
              <a:t> </a:t>
            </a:r>
            <a:r>
              <a:rPr lang="ro-RO" sz="4400" b="1" dirty="0" err="1">
                <a:solidFill>
                  <a:schemeClr val="tx1"/>
                </a:solidFill>
                <a:effectLst/>
              </a:rPr>
              <a:t>mostly</a:t>
            </a:r>
            <a:r>
              <a:rPr lang="ro-RO" sz="4400" b="1" dirty="0">
                <a:solidFill>
                  <a:schemeClr val="tx1"/>
                </a:solidFill>
                <a:effectLst/>
              </a:rPr>
              <a:t> </a:t>
            </a:r>
            <a:r>
              <a:rPr lang="ro-RO" sz="4400" b="1" dirty="0" err="1">
                <a:solidFill>
                  <a:schemeClr val="tx1"/>
                </a:solidFill>
                <a:effectLst/>
              </a:rPr>
              <a:t>started</a:t>
            </a:r>
            <a:r>
              <a:rPr lang="ro-RO" sz="4400" b="1" dirty="0">
                <a:solidFill>
                  <a:schemeClr val="tx1"/>
                </a:solidFill>
                <a:effectLst/>
              </a:rPr>
              <a:t> </a:t>
            </a:r>
            <a:r>
              <a:rPr lang="ro-RO" sz="4400" b="1" dirty="0" err="1">
                <a:solidFill>
                  <a:schemeClr val="tx1"/>
                </a:solidFill>
                <a:effectLst/>
              </a:rPr>
              <a:t>by</a:t>
            </a:r>
            <a:r>
              <a:rPr lang="ro-RO" sz="4400" b="1" dirty="0">
                <a:solidFill>
                  <a:schemeClr val="tx1"/>
                </a:solidFill>
                <a:effectLst/>
              </a:rPr>
              <a:t> computer </a:t>
            </a:r>
            <a:r>
              <a:rPr lang="ro-RO" sz="4400" b="1" dirty="0" err="1">
                <a:solidFill>
                  <a:schemeClr val="tx1"/>
                </a:solidFill>
                <a:effectLst/>
              </a:rPr>
              <a:t>science</a:t>
            </a:r>
            <a:r>
              <a:rPr lang="ro-RO" sz="4400" b="1" dirty="0">
                <a:solidFill>
                  <a:schemeClr val="tx1"/>
                </a:solidFill>
                <a:effectLst/>
              </a:rPr>
              <a:t> </a:t>
            </a:r>
            <a:r>
              <a:rPr lang="ro-RO" sz="4400" b="1" dirty="0" err="1">
                <a:solidFill>
                  <a:schemeClr val="tx1"/>
                </a:solidFill>
                <a:effectLst/>
              </a:rPr>
              <a:t>enthusiasts</a:t>
            </a:r>
            <a:r>
              <a:rPr lang="ro-RO" sz="4400" b="1" dirty="0">
                <a:solidFill>
                  <a:schemeClr val="tx1"/>
                </a:solidFill>
                <a:effectLst/>
              </a:rPr>
              <a:t>.</a:t>
            </a:r>
            <a:br>
              <a:rPr lang="ro-RO" sz="4400" b="1" dirty="0">
                <a:effectLst/>
              </a:rPr>
            </a:br>
            <a:endParaRPr lang="ro-RO" sz="4400" b="1" dirty="0"/>
          </a:p>
        </p:txBody>
      </p:sp>
    </p:spTree>
    <p:extLst>
      <p:ext uri="{BB962C8B-B14F-4D97-AF65-F5344CB8AC3E}">
        <p14:creationId xmlns:p14="http://schemas.microsoft.com/office/powerpoint/2010/main" val="1069071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82A42D1-3D7A-485C-BAC4-0D7DF76CC8A8}"/>
              </a:ext>
            </a:extLst>
          </p:cNvPr>
          <p:cNvSpPr>
            <a:spLocks noGrp="1"/>
          </p:cNvSpPr>
          <p:nvPr>
            <p:ph type="title"/>
          </p:nvPr>
        </p:nvSpPr>
        <p:spPr>
          <a:xfrm>
            <a:off x="174566" y="609599"/>
            <a:ext cx="11790271" cy="5990706"/>
          </a:xfrm>
        </p:spPr>
        <p:txBody>
          <a:bodyPr>
            <a:noAutofit/>
          </a:bodyPr>
          <a:lstStyle/>
          <a:p>
            <a:r>
              <a:rPr lang="en-GB" sz="6000" b="1" dirty="0">
                <a:solidFill>
                  <a:schemeClr val="tx1"/>
                </a:solidFill>
              </a:rPr>
              <a:t>							Thank you.</a:t>
            </a:r>
            <a:br>
              <a:rPr lang="en-GB" sz="6000" b="1" dirty="0">
                <a:solidFill>
                  <a:schemeClr val="tx1"/>
                </a:solidFill>
              </a:rPr>
            </a:br>
            <a:r>
              <a:rPr lang="en-GB" sz="6000" b="1" dirty="0">
                <a:solidFill>
                  <a:schemeClr val="tx1"/>
                </a:solidFill>
              </a:rPr>
              <a:t>							Questions?</a:t>
            </a:r>
            <a:endParaRPr lang="ro-RO" sz="6000" b="1" dirty="0">
              <a:solidFill>
                <a:schemeClr val="tx1"/>
              </a:solidFill>
            </a:endParaRPr>
          </a:p>
        </p:txBody>
      </p:sp>
    </p:spTree>
    <p:extLst>
      <p:ext uri="{BB962C8B-B14F-4D97-AF65-F5344CB8AC3E}">
        <p14:creationId xmlns:p14="http://schemas.microsoft.com/office/powerpoint/2010/main" val="2426528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5091768-2142-4922-8F37-D13600ED975E}"/>
              </a:ext>
            </a:extLst>
          </p:cNvPr>
          <p:cNvSpPr>
            <a:spLocks noGrp="1"/>
          </p:cNvSpPr>
          <p:nvPr>
            <p:ph type="title"/>
          </p:nvPr>
        </p:nvSpPr>
        <p:spPr>
          <a:xfrm>
            <a:off x="0" y="1708030"/>
            <a:ext cx="12192000" cy="2826562"/>
          </a:xfrm>
        </p:spPr>
        <p:txBody>
          <a:bodyPr>
            <a:normAutofit/>
          </a:bodyPr>
          <a:lstStyle/>
          <a:p>
            <a:r>
              <a:rPr lang="ro-RO" b="1" dirty="0">
                <a:solidFill>
                  <a:schemeClr val="tx1"/>
                </a:solidFill>
                <a:effectLst/>
              </a:rPr>
              <a:t>Facebook</a:t>
            </a:r>
            <a:r>
              <a:rPr lang="en-GB" b="1" dirty="0">
                <a:solidFill>
                  <a:schemeClr val="tx1"/>
                </a:solidFill>
                <a:effectLst/>
              </a:rPr>
              <a:t>,</a:t>
            </a:r>
            <a:r>
              <a:rPr lang="ro-RO" b="1" dirty="0">
                <a:solidFill>
                  <a:schemeClr val="tx1"/>
                </a:solidFill>
                <a:effectLst/>
              </a:rPr>
              <a:t> Microsoft</a:t>
            </a:r>
            <a:r>
              <a:rPr lang="en-GB" b="1" dirty="0">
                <a:solidFill>
                  <a:schemeClr val="tx1"/>
                </a:solidFill>
                <a:effectLst/>
              </a:rPr>
              <a:t>,</a:t>
            </a:r>
            <a:r>
              <a:rPr lang="ro-RO" b="1" dirty="0">
                <a:solidFill>
                  <a:schemeClr val="tx1"/>
                </a:solidFill>
                <a:effectLst/>
              </a:rPr>
              <a:t> Google</a:t>
            </a:r>
            <a:r>
              <a:rPr lang="en-GB" b="1" dirty="0">
                <a:solidFill>
                  <a:schemeClr val="tx1"/>
                </a:solidFill>
                <a:effectLst/>
              </a:rPr>
              <a:t>,</a:t>
            </a:r>
            <a:r>
              <a:rPr lang="ro-RO" b="1" dirty="0">
                <a:solidFill>
                  <a:schemeClr val="tx1"/>
                </a:solidFill>
                <a:effectLst/>
              </a:rPr>
              <a:t> Apple</a:t>
            </a:r>
            <a:r>
              <a:rPr lang="en-GB" b="1" dirty="0">
                <a:solidFill>
                  <a:schemeClr val="tx1"/>
                </a:solidFill>
                <a:effectLst/>
              </a:rPr>
              <a:t>, amazon</a:t>
            </a:r>
            <a:r>
              <a:rPr lang="ro-RO" b="1" dirty="0">
                <a:solidFill>
                  <a:schemeClr val="tx1"/>
                </a:solidFill>
                <a:effectLst/>
              </a:rPr>
              <a:t> </a:t>
            </a:r>
            <a:r>
              <a:rPr lang="ro-RO" b="1" dirty="0" err="1">
                <a:solidFill>
                  <a:schemeClr val="tx1"/>
                </a:solidFill>
                <a:effectLst/>
              </a:rPr>
              <a:t>were</a:t>
            </a:r>
            <a:r>
              <a:rPr lang="ro-RO" b="1" dirty="0">
                <a:solidFill>
                  <a:schemeClr val="tx1"/>
                </a:solidFill>
                <a:effectLst/>
              </a:rPr>
              <a:t> </a:t>
            </a:r>
            <a:r>
              <a:rPr lang="ro-RO" b="1" dirty="0" err="1">
                <a:solidFill>
                  <a:schemeClr val="tx1"/>
                </a:solidFill>
                <a:effectLst/>
              </a:rPr>
              <a:t>once</a:t>
            </a:r>
            <a:r>
              <a:rPr lang="ro-RO" b="1" dirty="0">
                <a:solidFill>
                  <a:schemeClr val="tx1"/>
                </a:solidFill>
                <a:effectLst/>
              </a:rPr>
              <a:t> </a:t>
            </a:r>
            <a:r>
              <a:rPr lang="ro-RO" b="1" dirty="0" err="1">
                <a:solidFill>
                  <a:schemeClr val="tx1"/>
                </a:solidFill>
                <a:effectLst/>
              </a:rPr>
              <a:t>startups</a:t>
            </a:r>
            <a:r>
              <a:rPr lang="ro-RO" b="1" dirty="0">
                <a:solidFill>
                  <a:schemeClr val="tx1"/>
                </a:solidFill>
                <a:effectLst/>
              </a:rPr>
              <a:t> </a:t>
            </a:r>
            <a:r>
              <a:rPr lang="ro-RO" b="1" dirty="0" err="1">
                <a:solidFill>
                  <a:schemeClr val="tx1"/>
                </a:solidFill>
                <a:effectLst/>
              </a:rPr>
              <a:t>and</a:t>
            </a:r>
            <a:r>
              <a:rPr lang="ro-RO" b="1" dirty="0">
                <a:solidFill>
                  <a:schemeClr val="tx1"/>
                </a:solidFill>
                <a:effectLst/>
              </a:rPr>
              <a:t> </a:t>
            </a:r>
            <a:r>
              <a:rPr lang="ro-RO" b="1" dirty="0" err="1">
                <a:solidFill>
                  <a:schemeClr val="tx1"/>
                </a:solidFill>
                <a:effectLst/>
              </a:rPr>
              <a:t>all</a:t>
            </a:r>
            <a:r>
              <a:rPr lang="ro-RO" b="1" dirty="0">
                <a:solidFill>
                  <a:schemeClr val="tx1"/>
                </a:solidFill>
                <a:effectLst/>
              </a:rPr>
              <a:t> of </a:t>
            </a:r>
            <a:r>
              <a:rPr lang="ro-RO" b="1" dirty="0" err="1">
                <a:solidFill>
                  <a:schemeClr val="tx1"/>
                </a:solidFill>
                <a:effectLst/>
              </a:rPr>
              <a:t>them</a:t>
            </a:r>
            <a:r>
              <a:rPr lang="ro-RO" b="1" dirty="0">
                <a:solidFill>
                  <a:schemeClr val="tx1"/>
                </a:solidFill>
                <a:effectLst/>
              </a:rPr>
              <a:t> </a:t>
            </a:r>
            <a:r>
              <a:rPr lang="ro-RO" b="1" dirty="0" err="1">
                <a:solidFill>
                  <a:schemeClr val="tx1"/>
                </a:solidFill>
                <a:effectLst/>
              </a:rPr>
              <a:t>were</a:t>
            </a:r>
            <a:r>
              <a:rPr lang="ro-RO" b="1" dirty="0">
                <a:solidFill>
                  <a:schemeClr val="tx1"/>
                </a:solidFill>
                <a:effectLst/>
              </a:rPr>
              <a:t> </a:t>
            </a:r>
            <a:r>
              <a:rPr lang="ro-RO" b="1" dirty="0" err="1">
                <a:solidFill>
                  <a:schemeClr val="tx1"/>
                </a:solidFill>
                <a:effectLst/>
              </a:rPr>
              <a:t>started</a:t>
            </a:r>
            <a:r>
              <a:rPr lang="ro-RO" b="1" dirty="0">
                <a:solidFill>
                  <a:schemeClr val="tx1"/>
                </a:solidFill>
                <a:effectLst/>
              </a:rPr>
              <a:t> </a:t>
            </a:r>
            <a:r>
              <a:rPr lang="ro-RO" b="1" dirty="0" err="1">
                <a:solidFill>
                  <a:schemeClr val="tx1"/>
                </a:solidFill>
                <a:effectLst/>
              </a:rPr>
              <a:t>by</a:t>
            </a:r>
            <a:r>
              <a:rPr lang="ro-RO" b="1" dirty="0">
                <a:solidFill>
                  <a:schemeClr val="tx1"/>
                </a:solidFill>
                <a:effectLst/>
              </a:rPr>
              <a:t> </a:t>
            </a:r>
            <a:r>
              <a:rPr lang="ro-RO" b="1" dirty="0" err="1">
                <a:solidFill>
                  <a:schemeClr val="tx1"/>
                </a:solidFill>
                <a:effectLst/>
              </a:rPr>
              <a:t>programmers</a:t>
            </a:r>
            <a:r>
              <a:rPr lang="ro-RO" b="1" dirty="0">
                <a:solidFill>
                  <a:schemeClr val="tx1"/>
                </a:solidFill>
                <a:effectLst/>
              </a:rPr>
              <a:t>.</a:t>
            </a:r>
            <a:br>
              <a:rPr lang="ro-RO" dirty="0">
                <a:effectLst/>
              </a:rPr>
            </a:br>
            <a:endParaRPr lang="ro-RO" dirty="0"/>
          </a:p>
        </p:txBody>
      </p:sp>
    </p:spTree>
    <p:extLst>
      <p:ext uri="{BB962C8B-B14F-4D97-AF65-F5344CB8AC3E}">
        <p14:creationId xmlns:p14="http://schemas.microsoft.com/office/powerpoint/2010/main" val="148931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ini pentru steve jobs wozniak garage photo">
            <a:extLst>
              <a:ext uri="{FF2B5EF4-FFF2-40B4-BE49-F238E27FC236}">
                <a16:creationId xmlns:a16="http://schemas.microsoft.com/office/drawing/2014/main" id="{DF689BB4-BA29-48AD-8EAE-2EE4728DB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111" y="0"/>
            <a:ext cx="9830346" cy="685003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ine 3">
            <a:extLst>
              <a:ext uri="{FF2B5EF4-FFF2-40B4-BE49-F238E27FC236}">
                <a16:creationId xmlns:a16="http://schemas.microsoft.com/office/drawing/2014/main" id="{DA13879F-988A-49D0-99B3-922AA5A9C636}"/>
              </a:ext>
            </a:extLst>
          </p:cNvPr>
          <p:cNvPicPr>
            <a:picLocks noChangeAspect="1"/>
          </p:cNvPicPr>
          <p:nvPr/>
        </p:nvPicPr>
        <p:blipFill>
          <a:blip r:embed="rId3"/>
          <a:stretch>
            <a:fillRect/>
          </a:stretch>
        </p:blipFill>
        <p:spPr>
          <a:xfrm>
            <a:off x="9315450" y="0"/>
            <a:ext cx="2876550" cy="2876550"/>
          </a:xfrm>
          <a:prstGeom prst="rect">
            <a:avLst/>
          </a:prstGeom>
        </p:spPr>
      </p:pic>
    </p:spTree>
    <p:extLst>
      <p:ext uri="{BB962C8B-B14F-4D97-AF65-F5344CB8AC3E}">
        <p14:creationId xmlns:p14="http://schemas.microsoft.com/office/powerpoint/2010/main" val="341511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8336A3C-F92E-492E-BC65-BBFE31C63978}"/>
              </a:ext>
            </a:extLst>
          </p:cNvPr>
          <p:cNvSpPr>
            <a:spLocks noGrp="1"/>
          </p:cNvSpPr>
          <p:nvPr>
            <p:ph type="title"/>
          </p:nvPr>
        </p:nvSpPr>
        <p:spPr/>
        <p:txBody>
          <a:bodyPr/>
          <a:lstStyle/>
          <a:p>
            <a:endParaRPr lang="ro-RO"/>
          </a:p>
        </p:txBody>
      </p:sp>
      <p:sp>
        <p:nvSpPr>
          <p:cNvPr id="3" name="Substituent conținut 2">
            <a:extLst>
              <a:ext uri="{FF2B5EF4-FFF2-40B4-BE49-F238E27FC236}">
                <a16:creationId xmlns:a16="http://schemas.microsoft.com/office/drawing/2014/main" id="{E343A7E8-2BEB-4163-85E3-F0DE0B6299A4}"/>
              </a:ext>
            </a:extLst>
          </p:cNvPr>
          <p:cNvSpPr>
            <a:spLocks noGrp="1"/>
          </p:cNvSpPr>
          <p:nvPr>
            <p:ph idx="1"/>
          </p:nvPr>
        </p:nvSpPr>
        <p:spPr/>
        <p:txBody>
          <a:bodyPr/>
          <a:lstStyle/>
          <a:p>
            <a:endParaRPr lang="ro-RO"/>
          </a:p>
        </p:txBody>
      </p:sp>
      <p:pic>
        <p:nvPicPr>
          <p:cNvPr id="4100" name="Picture 4" descr="Imagini pentru bill gates young">
            <a:extLst>
              <a:ext uri="{FF2B5EF4-FFF2-40B4-BE49-F238E27FC236}">
                <a16:creationId xmlns:a16="http://schemas.microsoft.com/office/drawing/2014/main" id="{17BEBF95-FAEA-4805-97F3-3A9DF9377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0"/>
            <a:ext cx="10098087" cy="67320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ini pentru microsoft">
            <a:extLst>
              <a:ext uri="{FF2B5EF4-FFF2-40B4-BE49-F238E27FC236}">
                <a16:creationId xmlns:a16="http://schemas.microsoft.com/office/drawing/2014/main" id="{327ECB38-5803-4941-958F-8F9EC1E01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5866"/>
            <a:ext cx="4496240" cy="165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5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ini pentru jeff bezos amazon">
            <a:extLst>
              <a:ext uri="{FF2B5EF4-FFF2-40B4-BE49-F238E27FC236}">
                <a16:creationId xmlns:a16="http://schemas.microsoft.com/office/drawing/2014/main" id="{E205C160-C493-4C56-A20A-61092F00E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183" y="-1"/>
            <a:ext cx="964163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9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E2F7F43-AB8B-4B48-84A6-1F6852B03CA8}"/>
              </a:ext>
            </a:extLst>
          </p:cNvPr>
          <p:cNvSpPr>
            <a:spLocks noGrp="1"/>
          </p:cNvSpPr>
          <p:nvPr>
            <p:ph type="title"/>
          </p:nvPr>
        </p:nvSpPr>
        <p:spPr>
          <a:xfrm>
            <a:off x="261257" y="609599"/>
            <a:ext cx="11800114" cy="5682344"/>
          </a:xfrm>
        </p:spPr>
        <p:txBody>
          <a:bodyPr>
            <a:normAutofit/>
          </a:bodyPr>
          <a:lstStyle/>
          <a:p>
            <a:r>
              <a:rPr lang="en-GB" b="1" dirty="0">
                <a:solidFill>
                  <a:schemeClr val="tx1"/>
                </a:solidFill>
              </a:rPr>
              <a:t>These guys weren’t geniuses in computer science.</a:t>
            </a:r>
            <a:br>
              <a:rPr lang="en-GB" b="1" dirty="0">
                <a:solidFill>
                  <a:schemeClr val="tx1"/>
                </a:solidFill>
              </a:rPr>
            </a:br>
            <a:br>
              <a:rPr lang="en-GB" b="1" dirty="0">
                <a:solidFill>
                  <a:schemeClr val="tx1"/>
                </a:solidFill>
              </a:rPr>
            </a:br>
            <a:r>
              <a:rPr lang="en-GB" b="1" dirty="0">
                <a:solidFill>
                  <a:schemeClr val="tx1"/>
                </a:solidFill>
              </a:rPr>
              <a:t>They Just had great ideas that they wanted to pursue.</a:t>
            </a:r>
            <a:endParaRPr lang="ro-RO" b="1" dirty="0">
              <a:solidFill>
                <a:schemeClr val="tx1"/>
              </a:solidFill>
            </a:endParaRPr>
          </a:p>
        </p:txBody>
      </p:sp>
    </p:spTree>
    <p:extLst>
      <p:ext uri="{BB962C8B-B14F-4D97-AF65-F5344CB8AC3E}">
        <p14:creationId xmlns:p14="http://schemas.microsoft.com/office/powerpoint/2010/main" val="10514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F8E0344-55FB-4C57-85D8-A298C25854F2}"/>
              </a:ext>
            </a:extLst>
          </p:cNvPr>
          <p:cNvSpPr>
            <a:spLocks noGrp="1"/>
          </p:cNvSpPr>
          <p:nvPr>
            <p:ph type="title"/>
          </p:nvPr>
        </p:nvSpPr>
        <p:spPr>
          <a:xfrm>
            <a:off x="0" y="76200"/>
            <a:ext cx="12192000" cy="6781800"/>
          </a:xfrm>
        </p:spPr>
        <p:txBody>
          <a:bodyPr>
            <a:noAutofit/>
          </a:bodyPr>
          <a:lstStyle/>
          <a:p>
            <a:r>
              <a:rPr lang="en-GB" sz="4000" b="1" u="sng" dirty="0">
                <a:solidFill>
                  <a:schemeClr val="tx1"/>
                </a:solidFill>
              </a:rPr>
              <a:t>WARNING!</a:t>
            </a:r>
            <a:br>
              <a:rPr lang="en-GB" sz="4000" b="1" dirty="0">
                <a:solidFill>
                  <a:schemeClr val="tx1"/>
                </a:solidFill>
              </a:rPr>
            </a:br>
            <a:r>
              <a:rPr lang="en-GB" sz="4000" b="1" dirty="0">
                <a:solidFill>
                  <a:schemeClr val="tx1"/>
                </a:solidFill>
              </a:rPr>
              <a:t>	</a:t>
            </a:r>
            <a:r>
              <a:rPr lang="ro-RO" sz="4000" b="1" dirty="0">
                <a:solidFill>
                  <a:schemeClr val="tx1"/>
                </a:solidFill>
                <a:effectLst/>
              </a:rPr>
              <a:t>Start-</a:t>
            </a:r>
            <a:r>
              <a:rPr lang="ro-RO" sz="4000" b="1" dirty="0" err="1">
                <a:solidFill>
                  <a:schemeClr val="tx1"/>
                </a:solidFill>
                <a:effectLst/>
              </a:rPr>
              <a:t>ups</a:t>
            </a:r>
            <a:r>
              <a:rPr lang="ro-RO" sz="4000" b="1" dirty="0">
                <a:solidFill>
                  <a:schemeClr val="tx1"/>
                </a:solidFill>
                <a:effectLst/>
              </a:rPr>
              <a:t> face </a:t>
            </a:r>
            <a:r>
              <a:rPr lang="ro-RO" sz="4000" b="1" dirty="0" err="1">
                <a:solidFill>
                  <a:schemeClr val="tx1"/>
                </a:solidFill>
                <a:effectLst/>
              </a:rPr>
              <a:t>high</a:t>
            </a:r>
            <a:r>
              <a:rPr lang="ro-RO" sz="4000" b="1" dirty="0">
                <a:solidFill>
                  <a:schemeClr val="tx1"/>
                </a:solidFill>
                <a:effectLst/>
              </a:rPr>
              <a:t> </a:t>
            </a:r>
            <a:r>
              <a:rPr lang="ro-RO" sz="4000" b="1" dirty="0" err="1">
                <a:solidFill>
                  <a:schemeClr val="tx1"/>
                </a:solidFill>
                <a:effectLst/>
              </a:rPr>
              <a:t>uncertainty</a:t>
            </a:r>
            <a:r>
              <a:rPr lang="ro-RO" sz="4000" b="1" dirty="0">
                <a:solidFill>
                  <a:schemeClr val="tx1"/>
                </a:solidFill>
                <a:effectLst/>
              </a:rPr>
              <a:t> </a:t>
            </a:r>
            <a:r>
              <a:rPr lang="ro-RO" sz="4000" b="1" dirty="0" err="1">
                <a:solidFill>
                  <a:schemeClr val="tx1"/>
                </a:solidFill>
                <a:effectLst/>
              </a:rPr>
              <a:t>and</a:t>
            </a:r>
            <a:r>
              <a:rPr lang="ro-RO" sz="4000" b="1" dirty="0">
                <a:solidFill>
                  <a:schemeClr val="tx1"/>
                </a:solidFill>
                <a:effectLst/>
              </a:rPr>
              <a:t> do </a:t>
            </a:r>
            <a:r>
              <a:rPr lang="ro-RO" sz="4000" b="1" dirty="0" err="1">
                <a:solidFill>
                  <a:schemeClr val="tx1"/>
                </a:solidFill>
                <a:effectLst/>
              </a:rPr>
              <a:t>have</a:t>
            </a:r>
            <a:r>
              <a:rPr lang="ro-RO" sz="4000" b="1" dirty="0">
                <a:solidFill>
                  <a:schemeClr val="tx1"/>
                </a:solidFill>
                <a:effectLst/>
              </a:rPr>
              <a:t> </a:t>
            </a:r>
            <a:r>
              <a:rPr lang="ro-RO" sz="4000" b="1" dirty="0" err="1">
                <a:solidFill>
                  <a:schemeClr val="tx1"/>
                </a:solidFill>
                <a:effectLst/>
              </a:rPr>
              <a:t>high</a:t>
            </a:r>
            <a:r>
              <a:rPr lang="ro-RO" sz="4000" b="1" dirty="0">
                <a:solidFill>
                  <a:schemeClr val="tx1"/>
                </a:solidFill>
                <a:effectLst/>
              </a:rPr>
              <a:t> </a:t>
            </a:r>
            <a:r>
              <a:rPr lang="ro-RO" sz="4000" b="1" dirty="0" err="1">
                <a:solidFill>
                  <a:schemeClr val="tx1"/>
                </a:solidFill>
                <a:effectLst/>
              </a:rPr>
              <a:t>rates</a:t>
            </a:r>
            <a:r>
              <a:rPr lang="ro-RO" sz="4000" b="1" dirty="0">
                <a:solidFill>
                  <a:schemeClr val="tx1"/>
                </a:solidFill>
                <a:effectLst/>
              </a:rPr>
              <a:t> of </a:t>
            </a:r>
            <a:r>
              <a:rPr lang="ro-RO" sz="4000" b="1" dirty="0" err="1">
                <a:solidFill>
                  <a:schemeClr val="tx1"/>
                </a:solidFill>
                <a:effectLst/>
              </a:rPr>
              <a:t>failure</a:t>
            </a:r>
            <a:r>
              <a:rPr lang="ro-RO" sz="4000" b="1" dirty="0">
                <a:solidFill>
                  <a:schemeClr val="tx1"/>
                </a:solidFill>
                <a:effectLst/>
              </a:rPr>
              <a:t>, but </a:t>
            </a:r>
            <a:r>
              <a:rPr lang="ro-RO" sz="4000" b="1" dirty="0" err="1">
                <a:solidFill>
                  <a:schemeClr val="tx1"/>
                </a:solidFill>
                <a:effectLst/>
              </a:rPr>
              <a:t>the</a:t>
            </a:r>
            <a:r>
              <a:rPr lang="ro-RO" sz="4000" b="1" dirty="0">
                <a:solidFill>
                  <a:schemeClr val="tx1"/>
                </a:solidFill>
                <a:effectLst/>
              </a:rPr>
              <a:t> </a:t>
            </a:r>
            <a:r>
              <a:rPr lang="ro-RO" sz="4000" b="1" dirty="0" err="1">
                <a:solidFill>
                  <a:schemeClr val="tx1"/>
                </a:solidFill>
                <a:effectLst/>
              </a:rPr>
              <a:t>minority</a:t>
            </a:r>
            <a:r>
              <a:rPr lang="ro-RO" sz="4000" b="1" dirty="0">
                <a:solidFill>
                  <a:schemeClr val="tx1"/>
                </a:solidFill>
                <a:effectLst/>
              </a:rPr>
              <a:t> </a:t>
            </a:r>
            <a:r>
              <a:rPr lang="ro-RO" sz="4000" b="1" dirty="0" err="1">
                <a:solidFill>
                  <a:schemeClr val="tx1"/>
                </a:solidFill>
                <a:effectLst/>
              </a:rPr>
              <a:t>that</a:t>
            </a:r>
            <a:r>
              <a:rPr lang="ro-RO" sz="4000" b="1" dirty="0">
                <a:solidFill>
                  <a:schemeClr val="tx1"/>
                </a:solidFill>
                <a:effectLst/>
              </a:rPr>
              <a:t> </a:t>
            </a:r>
            <a:r>
              <a:rPr lang="ro-RO" sz="4000" b="1" dirty="0" err="1">
                <a:solidFill>
                  <a:schemeClr val="tx1"/>
                </a:solidFill>
                <a:effectLst/>
              </a:rPr>
              <a:t>go</a:t>
            </a:r>
            <a:r>
              <a:rPr lang="ro-RO" sz="4000" b="1" dirty="0">
                <a:solidFill>
                  <a:schemeClr val="tx1"/>
                </a:solidFill>
                <a:effectLst/>
              </a:rPr>
              <a:t> on </a:t>
            </a:r>
            <a:r>
              <a:rPr lang="ro-RO" sz="4000" b="1" dirty="0" err="1">
                <a:solidFill>
                  <a:schemeClr val="tx1"/>
                </a:solidFill>
                <a:effectLst/>
              </a:rPr>
              <a:t>to</a:t>
            </a:r>
            <a:r>
              <a:rPr lang="ro-RO" sz="4000" b="1" dirty="0">
                <a:solidFill>
                  <a:schemeClr val="tx1"/>
                </a:solidFill>
                <a:effectLst/>
              </a:rPr>
              <a:t> </a:t>
            </a:r>
            <a:r>
              <a:rPr lang="ro-RO" sz="4000" b="1" dirty="0" err="1">
                <a:solidFill>
                  <a:schemeClr val="tx1"/>
                </a:solidFill>
                <a:effectLst/>
              </a:rPr>
              <a:t>be</a:t>
            </a:r>
            <a:r>
              <a:rPr lang="ro-RO" sz="4000" b="1" dirty="0">
                <a:solidFill>
                  <a:schemeClr val="tx1"/>
                </a:solidFill>
                <a:effectLst/>
              </a:rPr>
              <a:t> </a:t>
            </a:r>
            <a:r>
              <a:rPr lang="ro-RO" sz="4000" b="1" dirty="0" err="1">
                <a:solidFill>
                  <a:schemeClr val="tx1"/>
                </a:solidFill>
                <a:effectLst/>
              </a:rPr>
              <a:t>successful</a:t>
            </a:r>
            <a:r>
              <a:rPr lang="ro-RO" sz="4000" b="1" dirty="0">
                <a:solidFill>
                  <a:schemeClr val="tx1"/>
                </a:solidFill>
                <a:effectLst/>
              </a:rPr>
              <a:t> </a:t>
            </a:r>
            <a:r>
              <a:rPr lang="ro-RO" sz="4000" b="1" dirty="0" err="1">
                <a:solidFill>
                  <a:schemeClr val="tx1"/>
                </a:solidFill>
                <a:effectLst/>
              </a:rPr>
              <a:t>companies</a:t>
            </a:r>
            <a:r>
              <a:rPr lang="ro-RO" sz="4000" b="1" dirty="0">
                <a:solidFill>
                  <a:schemeClr val="tx1"/>
                </a:solidFill>
                <a:effectLst/>
              </a:rPr>
              <a:t> </a:t>
            </a:r>
            <a:r>
              <a:rPr lang="ro-RO" sz="4000" b="1" dirty="0" err="1">
                <a:solidFill>
                  <a:schemeClr val="tx1"/>
                </a:solidFill>
                <a:effectLst/>
              </a:rPr>
              <a:t>have</a:t>
            </a:r>
            <a:r>
              <a:rPr lang="ro-RO" sz="4000" b="1" dirty="0">
                <a:solidFill>
                  <a:schemeClr val="tx1"/>
                </a:solidFill>
                <a:effectLst/>
              </a:rPr>
              <a:t> </a:t>
            </a:r>
            <a:r>
              <a:rPr lang="ro-RO" sz="4000" b="1" dirty="0" err="1">
                <a:solidFill>
                  <a:schemeClr val="tx1"/>
                </a:solidFill>
                <a:effectLst/>
              </a:rPr>
              <a:t>the</a:t>
            </a:r>
            <a:r>
              <a:rPr lang="ro-RO" sz="4000" b="1" dirty="0">
                <a:solidFill>
                  <a:schemeClr val="tx1"/>
                </a:solidFill>
                <a:effectLst/>
              </a:rPr>
              <a:t> </a:t>
            </a:r>
            <a:r>
              <a:rPr lang="ro-RO" sz="4000" b="1" dirty="0" err="1">
                <a:solidFill>
                  <a:schemeClr val="tx1"/>
                </a:solidFill>
                <a:effectLst/>
              </a:rPr>
              <a:t>potential</a:t>
            </a:r>
            <a:r>
              <a:rPr lang="ro-RO" sz="4000" b="1" dirty="0">
                <a:solidFill>
                  <a:schemeClr val="tx1"/>
                </a:solidFill>
                <a:effectLst/>
              </a:rPr>
              <a:t> </a:t>
            </a:r>
            <a:r>
              <a:rPr lang="ro-RO" sz="4000" b="1" dirty="0" err="1">
                <a:solidFill>
                  <a:schemeClr val="tx1"/>
                </a:solidFill>
                <a:effectLst/>
              </a:rPr>
              <a:t>to</a:t>
            </a:r>
            <a:r>
              <a:rPr lang="ro-RO" sz="4000" b="1" dirty="0">
                <a:solidFill>
                  <a:schemeClr val="tx1"/>
                </a:solidFill>
                <a:effectLst/>
              </a:rPr>
              <a:t> </a:t>
            </a:r>
            <a:r>
              <a:rPr lang="ro-RO" sz="4000" b="1" dirty="0" err="1">
                <a:solidFill>
                  <a:schemeClr val="tx1"/>
                </a:solidFill>
                <a:effectLst/>
              </a:rPr>
              <a:t>become</a:t>
            </a:r>
            <a:r>
              <a:rPr lang="ro-RO" sz="4000" b="1" dirty="0">
                <a:solidFill>
                  <a:schemeClr val="tx1"/>
                </a:solidFill>
                <a:effectLst/>
              </a:rPr>
              <a:t> </a:t>
            </a:r>
            <a:r>
              <a:rPr lang="ro-RO" sz="4000" b="1" dirty="0" err="1">
                <a:solidFill>
                  <a:schemeClr val="tx1"/>
                </a:solidFill>
                <a:effectLst/>
              </a:rPr>
              <a:t>large</a:t>
            </a:r>
            <a:r>
              <a:rPr lang="ro-RO" sz="4000" b="1" dirty="0">
                <a:solidFill>
                  <a:schemeClr val="tx1"/>
                </a:solidFill>
                <a:effectLst/>
              </a:rPr>
              <a:t> </a:t>
            </a:r>
            <a:r>
              <a:rPr lang="ro-RO" sz="4000" b="1" dirty="0" err="1">
                <a:solidFill>
                  <a:schemeClr val="tx1"/>
                </a:solidFill>
                <a:effectLst/>
              </a:rPr>
              <a:t>and</a:t>
            </a:r>
            <a:r>
              <a:rPr lang="ro-RO" sz="4000" b="1" dirty="0">
                <a:solidFill>
                  <a:schemeClr val="tx1"/>
                </a:solidFill>
                <a:effectLst/>
              </a:rPr>
              <a:t> </a:t>
            </a:r>
            <a:r>
              <a:rPr lang="ro-RO" sz="4000" b="1" dirty="0" err="1">
                <a:solidFill>
                  <a:schemeClr val="tx1"/>
                </a:solidFill>
                <a:effectLst/>
              </a:rPr>
              <a:t>influential</a:t>
            </a:r>
            <a:r>
              <a:rPr lang="ro-RO" sz="4000" b="1" dirty="0">
                <a:solidFill>
                  <a:schemeClr val="tx1"/>
                </a:solidFill>
                <a:effectLst/>
              </a:rPr>
              <a:t>.</a:t>
            </a:r>
            <a:br>
              <a:rPr lang="en-GB" sz="4000" b="1" dirty="0">
                <a:solidFill>
                  <a:schemeClr val="tx1"/>
                </a:solidFill>
                <a:effectLst/>
              </a:rPr>
            </a:br>
            <a:r>
              <a:rPr lang="en-GB" sz="4000" b="1" dirty="0">
                <a:solidFill>
                  <a:schemeClr val="tx1"/>
                </a:solidFill>
                <a:effectLst/>
              </a:rPr>
              <a:t>ABOUT 70% fail </a:t>
            </a:r>
            <a:br>
              <a:rPr lang="ro-RO" sz="4800" b="1" dirty="0">
                <a:solidFill>
                  <a:schemeClr val="tx1"/>
                </a:solidFill>
                <a:effectLst/>
              </a:rPr>
            </a:br>
            <a:r>
              <a:rPr lang="ro-RO" sz="4800" b="1" dirty="0">
                <a:solidFill>
                  <a:schemeClr val="tx1"/>
                </a:solidFill>
                <a:effectLst/>
              </a:rPr>
              <a:t> </a:t>
            </a:r>
            <a:br>
              <a:rPr lang="ro-RO" sz="4800" b="1" dirty="0">
                <a:solidFill>
                  <a:schemeClr val="tx1"/>
                </a:solidFill>
                <a:effectLst/>
              </a:rPr>
            </a:br>
            <a:endParaRPr lang="ro-RO" sz="4800" b="1" dirty="0">
              <a:solidFill>
                <a:schemeClr val="tx1"/>
              </a:solidFill>
            </a:endParaRPr>
          </a:p>
        </p:txBody>
      </p:sp>
    </p:spTree>
    <p:extLst>
      <p:ext uri="{BB962C8B-B14F-4D97-AF65-F5344CB8AC3E}">
        <p14:creationId xmlns:p14="http://schemas.microsoft.com/office/powerpoint/2010/main" val="147602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34E67B8-4D32-47BC-8CEA-9F59856123ED}"/>
              </a:ext>
            </a:extLst>
          </p:cNvPr>
          <p:cNvSpPr>
            <a:spLocks noGrp="1"/>
          </p:cNvSpPr>
          <p:nvPr>
            <p:ph type="title"/>
          </p:nvPr>
        </p:nvSpPr>
        <p:spPr>
          <a:xfrm>
            <a:off x="108856" y="609599"/>
            <a:ext cx="12083143" cy="5900057"/>
          </a:xfrm>
        </p:spPr>
        <p:txBody>
          <a:bodyPr>
            <a:normAutofit/>
          </a:bodyPr>
          <a:lstStyle/>
          <a:p>
            <a:r>
              <a:rPr lang="ro-RO" sz="4000" b="1" dirty="0" err="1">
                <a:solidFill>
                  <a:schemeClr val="tx1"/>
                </a:solidFill>
                <a:effectLst/>
              </a:rPr>
              <a:t>What</a:t>
            </a:r>
            <a:r>
              <a:rPr lang="ro-RO" sz="4000" b="1" dirty="0">
                <a:solidFill>
                  <a:schemeClr val="tx1"/>
                </a:solidFill>
                <a:effectLst/>
              </a:rPr>
              <a:t> do </a:t>
            </a:r>
            <a:r>
              <a:rPr lang="ro-RO" sz="4000" b="1" dirty="0" err="1">
                <a:solidFill>
                  <a:schemeClr val="tx1"/>
                </a:solidFill>
                <a:effectLst/>
              </a:rPr>
              <a:t>you</a:t>
            </a:r>
            <a:r>
              <a:rPr lang="ro-RO" sz="4000" b="1" dirty="0">
                <a:solidFill>
                  <a:schemeClr val="tx1"/>
                </a:solidFill>
                <a:effectLst/>
              </a:rPr>
              <a:t> </a:t>
            </a:r>
            <a:r>
              <a:rPr lang="ro-RO" sz="4000" b="1" dirty="0" err="1">
                <a:solidFill>
                  <a:schemeClr val="tx1"/>
                </a:solidFill>
                <a:effectLst/>
              </a:rPr>
              <a:t>need</a:t>
            </a:r>
            <a:r>
              <a:rPr lang="ro-RO" sz="4000" b="1" dirty="0">
                <a:solidFill>
                  <a:schemeClr val="tx1"/>
                </a:solidFill>
                <a:effectLst/>
              </a:rPr>
              <a:t> </a:t>
            </a:r>
            <a:r>
              <a:rPr lang="ro-RO" sz="4000" b="1" dirty="0" err="1">
                <a:solidFill>
                  <a:schemeClr val="tx1"/>
                </a:solidFill>
                <a:effectLst/>
              </a:rPr>
              <a:t>to</a:t>
            </a:r>
            <a:r>
              <a:rPr lang="ro-RO" sz="4000" b="1" dirty="0">
                <a:solidFill>
                  <a:schemeClr val="tx1"/>
                </a:solidFill>
                <a:effectLst/>
              </a:rPr>
              <a:t> </a:t>
            </a:r>
            <a:r>
              <a:rPr lang="ro-RO" sz="4000" b="1" dirty="0" err="1">
                <a:solidFill>
                  <a:schemeClr val="tx1"/>
                </a:solidFill>
                <a:effectLst/>
              </a:rPr>
              <a:t>build</a:t>
            </a:r>
            <a:r>
              <a:rPr lang="ro-RO" sz="4000" b="1" dirty="0">
                <a:solidFill>
                  <a:schemeClr val="tx1"/>
                </a:solidFill>
                <a:effectLst/>
              </a:rPr>
              <a:t> a </a:t>
            </a:r>
            <a:r>
              <a:rPr lang="ro-RO" sz="4000" b="1" dirty="0" err="1">
                <a:solidFill>
                  <a:schemeClr val="tx1"/>
                </a:solidFill>
                <a:effectLst/>
              </a:rPr>
              <a:t>startup</a:t>
            </a:r>
            <a:r>
              <a:rPr lang="ro-RO" sz="4000" b="1" dirty="0">
                <a:solidFill>
                  <a:schemeClr val="tx1"/>
                </a:solidFill>
                <a:effectLst/>
              </a:rPr>
              <a:t>?</a:t>
            </a:r>
            <a:br>
              <a:rPr lang="en-GB" sz="4000" b="1" dirty="0">
                <a:solidFill>
                  <a:schemeClr val="tx1"/>
                </a:solidFill>
                <a:effectLst/>
              </a:rPr>
            </a:br>
            <a:br>
              <a:rPr lang="en-GB" sz="4000" b="1" dirty="0">
                <a:solidFill>
                  <a:schemeClr val="tx1"/>
                </a:solidFill>
                <a:effectLst/>
              </a:rPr>
            </a:br>
            <a:br>
              <a:rPr lang="en-GB" sz="4000" b="1" dirty="0">
                <a:solidFill>
                  <a:schemeClr val="tx1"/>
                </a:solidFill>
                <a:effectLst/>
              </a:rPr>
            </a:br>
            <a:br>
              <a:rPr lang="ro-RO" sz="4000" b="1" dirty="0">
                <a:solidFill>
                  <a:schemeClr val="tx1"/>
                </a:solidFill>
                <a:effectLst/>
              </a:rPr>
            </a:br>
            <a:r>
              <a:rPr lang="ro-RO" sz="4000" b="1" dirty="0" err="1">
                <a:solidFill>
                  <a:schemeClr val="tx1"/>
                </a:solidFill>
                <a:effectLst/>
              </a:rPr>
              <a:t>Initially</a:t>
            </a:r>
            <a:r>
              <a:rPr lang="ro-RO" sz="4000" b="1" dirty="0">
                <a:solidFill>
                  <a:schemeClr val="tx1"/>
                </a:solidFill>
                <a:effectLst/>
              </a:rPr>
              <a:t>, </a:t>
            </a:r>
            <a:r>
              <a:rPr lang="ro-RO" sz="4000" b="1" dirty="0" err="1">
                <a:solidFill>
                  <a:schemeClr val="tx1"/>
                </a:solidFill>
                <a:effectLst/>
              </a:rPr>
              <a:t>you</a:t>
            </a:r>
            <a:r>
              <a:rPr lang="ro-RO" sz="4000" b="1" dirty="0">
                <a:solidFill>
                  <a:schemeClr val="tx1"/>
                </a:solidFill>
                <a:effectLst/>
              </a:rPr>
              <a:t> </a:t>
            </a:r>
            <a:r>
              <a:rPr lang="ro-RO" sz="4000" b="1" dirty="0" err="1">
                <a:solidFill>
                  <a:schemeClr val="tx1"/>
                </a:solidFill>
                <a:effectLst/>
              </a:rPr>
              <a:t>need</a:t>
            </a:r>
            <a:r>
              <a:rPr lang="ro-RO" sz="4000" b="1" dirty="0">
                <a:solidFill>
                  <a:schemeClr val="tx1"/>
                </a:solidFill>
                <a:effectLst/>
              </a:rPr>
              <a:t> a </a:t>
            </a:r>
            <a:r>
              <a:rPr lang="ro-RO" sz="4000" b="1" dirty="0" err="1">
                <a:solidFill>
                  <a:schemeClr val="tx1"/>
                </a:solidFill>
                <a:effectLst/>
              </a:rPr>
              <a:t>really</a:t>
            </a:r>
            <a:r>
              <a:rPr lang="ro-RO" sz="4000" b="1" dirty="0">
                <a:solidFill>
                  <a:schemeClr val="tx1"/>
                </a:solidFill>
                <a:effectLst/>
              </a:rPr>
              <a:t> </a:t>
            </a:r>
            <a:r>
              <a:rPr lang="ro-RO" sz="4000" b="1" dirty="0" err="1">
                <a:solidFill>
                  <a:schemeClr val="tx1"/>
                </a:solidFill>
                <a:effectLst/>
              </a:rPr>
              <a:t>good</a:t>
            </a:r>
            <a:r>
              <a:rPr lang="ro-RO" sz="4000" b="1" dirty="0">
                <a:solidFill>
                  <a:schemeClr val="tx1"/>
                </a:solidFill>
                <a:effectLst/>
              </a:rPr>
              <a:t> idea </a:t>
            </a:r>
            <a:r>
              <a:rPr lang="ro-RO" sz="4000" b="1" dirty="0" err="1">
                <a:solidFill>
                  <a:schemeClr val="tx1"/>
                </a:solidFill>
                <a:effectLst/>
              </a:rPr>
              <a:t>that</a:t>
            </a:r>
            <a:r>
              <a:rPr lang="ro-RO" sz="4000" b="1" dirty="0">
                <a:solidFill>
                  <a:schemeClr val="tx1"/>
                </a:solidFill>
                <a:effectLst/>
              </a:rPr>
              <a:t> </a:t>
            </a:r>
            <a:r>
              <a:rPr lang="ro-RO" sz="4000" b="1" dirty="0" err="1">
                <a:solidFill>
                  <a:schemeClr val="tx1"/>
                </a:solidFill>
                <a:effectLst/>
              </a:rPr>
              <a:t>adresses</a:t>
            </a:r>
            <a:r>
              <a:rPr lang="ro-RO" sz="4000" b="1" dirty="0">
                <a:solidFill>
                  <a:schemeClr val="tx1"/>
                </a:solidFill>
                <a:effectLst/>
              </a:rPr>
              <a:t> a problem in a </a:t>
            </a:r>
            <a:r>
              <a:rPr lang="ro-RO" sz="4000" b="1" dirty="0" err="1">
                <a:solidFill>
                  <a:schemeClr val="tx1"/>
                </a:solidFill>
                <a:effectLst/>
              </a:rPr>
              <a:t>inovational</a:t>
            </a:r>
            <a:r>
              <a:rPr lang="ro-RO" sz="4000" b="1" dirty="0">
                <a:solidFill>
                  <a:schemeClr val="tx1"/>
                </a:solidFill>
                <a:effectLst/>
              </a:rPr>
              <a:t> </a:t>
            </a:r>
            <a:r>
              <a:rPr lang="ro-RO" sz="4000" b="1" dirty="0" err="1">
                <a:solidFill>
                  <a:schemeClr val="tx1"/>
                </a:solidFill>
                <a:effectLst/>
              </a:rPr>
              <a:t>way</a:t>
            </a:r>
            <a:r>
              <a:rPr lang="ro-RO" sz="4000" b="1" dirty="0">
                <a:solidFill>
                  <a:schemeClr val="tx1"/>
                </a:solidFill>
                <a:effectLst/>
              </a:rPr>
              <a:t>.</a:t>
            </a:r>
            <a:br>
              <a:rPr lang="ro-RO" dirty="0">
                <a:effectLst/>
              </a:rPr>
            </a:br>
            <a:r>
              <a:rPr lang="ro-RO" dirty="0">
                <a:effectLst/>
              </a:rPr>
              <a:t> </a:t>
            </a:r>
            <a:br>
              <a:rPr lang="ro-RO" dirty="0">
                <a:effectLst/>
              </a:rPr>
            </a:br>
            <a:endParaRPr lang="ro-RO" dirty="0"/>
          </a:p>
        </p:txBody>
      </p:sp>
    </p:spTree>
    <p:extLst>
      <p:ext uri="{BB962C8B-B14F-4D97-AF65-F5344CB8AC3E}">
        <p14:creationId xmlns:p14="http://schemas.microsoft.com/office/powerpoint/2010/main" val="1908920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lasă">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TM03457485[[fn=Plasă]]</Template>
  <TotalTime>81</TotalTime>
  <Words>169</Words>
  <Application>Microsoft Office PowerPoint</Application>
  <PresentationFormat>Ecran lat</PresentationFormat>
  <Paragraphs>27</Paragraphs>
  <Slides>20</Slides>
  <Notes>0</Notes>
  <HiddenSlides>0</HiddenSlides>
  <MMClips>1</MMClips>
  <ScaleCrop>false</ScaleCrop>
  <HeadingPairs>
    <vt:vector size="6" baseType="variant">
      <vt:variant>
        <vt:lpstr>Fonturi utilizate</vt:lpstr>
      </vt:variant>
      <vt:variant>
        <vt:i4>2</vt:i4>
      </vt:variant>
      <vt:variant>
        <vt:lpstr>Temă</vt:lpstr>
      </vt:variant>
      <vt:variant>
        <vt:i4>1</vt:i4>
      </vt:variant>
      <vt:variant>
        <vt:lpstr>Titluri diapozitive</vt:lpstr>
      </vt:variant>
      <vt:variant>
        <vt:i4>20</vt:i4>
      </vt:variant>
    </vt:vector>
  </HeadingPairs>
  <TitlesOfParts>
    <vt:vector size="23" baseType="lpstr">
      <vt:lpstr>Arial</vt:lpstr>
      <vt:lpstr>Century Gothic</vt:lpstr>
      <vt:lpstr>Plasă</vt:lpstr>
      <vt:lpstr>1.WHAT IS A STARTUP? </vt:lpstr>
      <vt:lpstr> -Startups are a special kind of businesses that are based on an inovative idea.  -startUPS are usually related to the IT field and mostly started by computer science enthusiasts. </vt:lpstr>
      <vt:lpstr>Facebook, Microsoft, Google, Apple, amazon were once startups and all of them were started by programmers. </vt:lpstr>
      <vt:lpstr>Prezentare PowerPoint</vt:lpstr>
      <vt:lpstr>Prezentare PowerPoint</vt:lpstr>
      <vt:lpstr>Prezentare PowerPoint</vt:lpstr>
      <vt:lpstr>These guys weren’t geniuses in computer science.  They Just had great ideas that they wanted to pursue.</vt:lpstr>
      <vt:lpstr>WARNING!  Start-ups face high uncertainty and do have high rates of failure, but the minority that go on to be successful companies have the potential to become large and influential. ABOUT 70% fail    </vt:lpstr>
      <vt:lpstr>What do you need to build a startup?    Initially, you need a really good idea that adresses a problem in a inovational way.   </vt:lpstr>
      <vt:lpstr>VALIDATE YOUR IDEA BEFORE YOU START BUILDING ANY PROTOTYPE, YOU SHOULD TEST THE MARKET.   loTS OF STARTUPS FAIL BECAUSE THE FOUNDERS HAD NO IDEA WHAT THE CLIENTS WANT OR HOW TO MAKE THEM BELIEVE IN THEIR IDEA. </vt:lpstr>
      <vt:lpstr>accept CRITICISM!</vt:lpstr>
      <vt:lpstr>You’re not alone!  There’s a good chance that other people also tought about the same idea as yours! You have to check the market for any other similar products so you won’t waste your time beliving you hit the jackpot. If there really isn’t anything like yours, you should think about building It. </vt:lpstr>
      <vt:lpstr>Build YOUR TEAM Another key thing in having a successful startup is having a great team. Don’t try to make it all by yourself. find the best people you can work with and that really believe in what you want to build. It’s better to have a smaller slice from bigger pie. (or not having a pie at all)  </vt:lpstr>
      <vt:lpstr>Money</vt:lpstr>
      <vt:lpstr>How do you obtain funding? Not like this…</vt:lpstr>
      <vt:lpstr>Prezentare PowerPoint</vt:lpstr>
      <vt:lpstr>Prezentare PowerPoint</vt:lpstr>
      <vt:lpstr>Startup failure</vt:lpstr>
      <vt:lpstr> Today’s quite difficult to begin a startup but you should consider it if you really think you have a good idea.  Maybe you don’t have that great idea. No problem!  These come in time and with experience. Thus, make connections, meet people, Share your toughts! You never know when you hit the jackpot</vt:lpstr>
      <vt:lpstr>       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1.WHAT IS A STARTUP? </dc:title>
  <dc:creator>Teodor Ciripescu</dc:creator>
  <cp:lastModifiedBy>Teodor Ciripescu</cp:lastModifiedBy>
  <cp:revision>21</cp:revision>
  <dcterms:created xsi:type="dcterms:W3CDTF">2019-03-11T09:04:47Z</dcterms:created>
  <dcterms:modified xsi:type="dcterms:W3CDTF">2019-03-11T10:27:28Z</dcterms:modified>
</cp:coreProperties>
</file>